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59" r:id="rId4"/>
    <p:sldId id="257" r:id="rId5"/>
    <p:sldId id="265" r:id="rId6"/>
    <p:sldId id="318" r:id="rId7"/>
    <p:sldId id="295" r:id="rId8"/>
    <p:sldId id="319" r:id="rId9"/>
    <p:sldId id="313" r:id="rId10"/>
    <p:sldId id="320" r:id="rId11"/>
    <p:sldId id="314" r:id="rId12"/>
    <p:sldId id="312" r:id="rId13"/>
    <p:sldId id="317" r:id="rId14"/>
    <p:sldId id="321" r:id="rId15"/>
    <p:sldId id="315" r:id="rId16"/>
    <p:sldId id="316" r:id="rId17"/>
    <p:sldId id="310" r:id="rId18"/>
    <p:sldId id="311" r:id="rId19"/>
    <p:sldId id="30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6633"/>
    <a:srgbClr val="F0EB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17.08.2011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79512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604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Обчислення імовірності подій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6048672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Приклад </a:t>
            </a:r>
            <a:r>
              <a:rPr lang="uk-UA" dirty="0" smtClean="0"/>
              <a:t>1</a:t>
            </a:r>
            <a:r>
              <a:rPr lang="uk-UA" dirty="0" smtClean="0"/>
              <a:t>.</a:t>
            </a:r>
          </a:p>
          <a:p>
            <a:pPr marL="0" indent="361950">
              <a:buNone/>
            </a:pPr>
            <a:r>
              <a:rPr lang="uk-UA" dirty="0" smtClean="0"/>
              <a:t> </a:t>
            </a:r>
            <a:r>
              <a:rPr lang="uk-UA" dirty="0" smtClean="0"/>
              <a:t>Кожна пластинка доміно</a:t>
            </a:r>
            <a:br>
              <a:rPr lang="uk-UA" dirty="0" smtClean="0"/>
            </a:br>
            <a:r>
              <a:rPr lang="uk-UA" dirty="0" smtClean="0"/>
              <a:t>поділена лінією на дві частини, на яких</a:t>
            </a:r>
            <a:br>
              <a:rPr lang="uk-UA" dirty="0" smtClean="0"/>
            </a:br>
            <a:r>
              <a:rPr lang="uk-UA" dirty="0" smtClean="0"/>
              <a:t>вирізьблені вічка від 0 до </a:t>
            </a:r>
            <a:r>
              <a:rPr lang="uk-UA" dirty="0" smtClean="0"/>
              <a:t>6. Знайдіть </a:t>
            </a:r>
            <a:r>
              <a:rPr lang="uk-UA" dirty="0" smtClean="0"/>
              <a:t>імовірність того, що на взятій </a:t>
            </a:r>
            <a:r>
              <a:rPr lang="uk-UA" dirty="0" smtClean="0"/>
              <a:t>навмання </a:t>
            </a:r>
            <a:r>
              <a:rPr lang="uk-UA" dirty="0" smtClean="0"/>
              <a:t>пластинці з комплекту доміно</a:t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dirty="0" smtClean="0"/>
              <a:t>хоча б на одній з її частин) буде 6 вічок.</a:t>
            </a:r>
            <a:endParaRPr lang="ru-RU" dirty="0" smtClean="0"/>
          </a:p>
          <a:p>
            <a:pPr marL="0" indent="361950">
              <a:buNone/>
            </a:pPr>
            <a:r>
              <a:rPr lang="uk-UA" i="1" dirty="0" smtClean="0"/>
              <a:t>Розв'язання</a:t>
            </a:r>
            <a:r>
              <a:rPr lang="uk-UA" i="1" dirty="0" smtClean="0"/>
              <a:t>. </a:t>
            </a:r>
            <a:endParaRPr lang="uk-UA" i="1" dirty="0" smtClean="0"/>
          </a:p>
          <a:p>
            <a:pPr marL="0" indent="361950">
              <a:buNone/>
            </a:pPr>
            <a:r>
              <a:rPr lang="uk-UA" dirty="0" smtClean="0"/>
              <a:t>Кількість </a:t>
            </a:r>
            <a:r>
              <a:rPr lang="uk-UA" dirty="0" smtClean="0"/>
              <a:t>усіх пластинок доміно можна </a:t>
            </a:r>
            <a:r>
              <a:rPr lang="uk-UA" dirty="0" smtClean="0"/>
              <a:t>обчислити</a:t>
            </a:r>
            <a:r>
              <a:rPr lang="uk-UA" dirty="0" smtClean="0"/>
              <a:t>, скориставшись такою таблицею, де записано </a:t>
            </a:r>
            <a:r>
              <a:rPr lang="uk-UA" dirty="0" smtClean="0"/>
              <a:t>можливі </a:t>
            </a:r>
            <a:r>
              <a:rPr lang="uk-UA" dirty="0" smtClean="0"/>
              <a:t>кількості вічок на кожній частині пластинки:</a:t>
            </a:r>
            <a:endParaRPr lang="ru-RU" dirty="0" smtClean="0"/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00      01      02      03      04      05      06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</a:t>
            </a:r>
            <a:r>
              <a:rPr lang="uk-UA" b="1" dirty="0" smtClean="0">
                <a:solidFill>
                  <a:srgbClr val="FF0000"/>
                </a:solidFill>
              </a:rPr>
              <a:t>11      </a:t>
            </a:r>
            <a:r>
              <a:rPr lang="uk-UA" b="1" dirty="0" smtClean="0">
                <a:solidFill>
                  <a:srgbClr val="FF0000"/>
                </a:solidFill>
              </a:rPr>
              <a:t>12      13      14      15      16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</a:t>
            </a:r>
            <a:r>
              <a:rPr lang="uk-UA" b="1" dirty="0" smtClean="0">
                <a:solidFill>
                  <a:srgbClr val="FF0000"/>
                </a:solidFill>
              </a:rPr>
              <a:t>22      </a:t>
            </a:r>
            <a:r>
              <a:rPr lang="uk-UA" b="1" dirty="0" smtClean="0">
                <a:solidFill>
                  <a:srgbClr val="FF0000"/>
                </a:solidFill>
              </a:rPr>
              <a:t>23      24      25      26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</a:t>
            </a:r>
            <a:r>
              <a:rPr lang="uk-UA" b="1" dirty="0" smtClean="0">
                <a:solidFill>
                  <a:srgbClr val="FF0000"/>
                </a:solidFill>
              </a:rPr>
              <a:t>33      </a:t>
            </a:r>
            <a:r>
              <a:rPr lang="uk-UA" b="1" dirty="0" smtClean="0">
                <a:solidFill>
                  <a:srgbClr val="FF0000"/>
                </a:solidFill>
              </a:rPr>
              <a:t>34      35      36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</a:t>
            </a:r>
            <a:r>
              <a:rPr lang="uk-UA" b="1" dirty="0" smtClean="0">
                <a:solidFill>
                  <a:srgbClr val="FF0000"/>
                </a:solidFill>
              </a:rPr>
              <a:t>44      </a:t>
            </a:r>
            <a:r>
              <a:rPr lang="uk-UA" b="1" dirty="0" smtClean="0">
                <a:solidFill>
                  <a:srgbClr val="FF0000"/>
                </a:solidFill>
              </a:rPr>
              <a:t>45      46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</a:t>
            </a:r>
            <a:r>
              <a:rPr lang="uk-UA" b="1" dirty="0" smtClean="0">
                <a:solidFill>
                  <a:srgbClr val="FF0000"/>
                </a:solidFill>
              </a:rPr>
              <a:t>55      </a:t>
            </a:r>
            <a:r>
              <a:rPr lang="uk-UA" b="1" dirty="0" smtClean="0">
                <a:solidFill>
                  <a:srgbClr val="FF0000"/>
                </a:solidFill>
              </a:rPr>
              <a:t>56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        </a:t>
            </a:r>
            <a:r>
              <a:rPr lang="uk-UA" b="1" dirty="0" smtClean="0">
                <a:solidFill>
                  <a:srgbClr val="FF0000"/>
                </a:solidFill>
              </a:rPr>
              <a:t>66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dirty="0" smtClean="0"/>
              <a:t>Простий підрахунок показує, що кількість можливих </a:t>
            </a:r>
            <a:r>
              <a:rPr lang="uk-UA" dirty="0" smtClean="0"/>
              <a:t>випадків </a:t>
            </a:r>
            <a:r>
              <a:rPr lang="uk-UA" dirty="0" smtClean="0"/>
              <a:t>діставання пластинок (кількість усіх пластинок </a:t>
            </a:r>
            <a:r>
              <a:rPr lang="uk-UA" dirty="0" smtClean="0"/>
              <a:t>доміно</a:t>
            </a:r>
            <a:r>
              <a:rPr lang="uk-UA" dirty="0" smtClean="0"/>
              <a:t>) дорівнює 28.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Кількість випадків, що сприяють настанню події А, </a:t>
            </a:r>
            <a:r>
              <a:rPr lang="uk-UA" dirty="0" smtClean="0"/>
              <a:t>дорівнює </a:t>
            </a:r>
            <a:r>
              <a:rPr lang="uk-UA" dirty="0" smtClean="0"/>
              <a:t>7 (кількість пластинок, на яких є 6 очок — принаймні на одній з половин пластинки).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043608" y="1484784"/>
            <a:ext cx="1944216" cy="792088"/>
            <a:chOff x="1043608" y="1484784"/>
            <a:chExt cx="1944216" cy="7920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43608" y="1484784"/>
              <a:ext cx="19442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051720" y="1484784"/>
              <a:ext cx="72008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43608" y="2564904"/>
            <a:ext cx="1944216" cy="792088"/>
            <a:chOff x="1043608" y="1484784"/>
            <a:chExt cx="1944216" cy="7920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043608" y="1484784"/>
              <a:ext cx="19442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051720" y="1484784"/>
              <a:ext cx="72008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483768" y="3501008"/>
            <a:ext cx="1944216" cy="792088"/>
            <a:chOff x="1043608" y="1484784"/>
            <a:chExt cx="1944216" cy="79208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43608" y="1484784"/>
              <a:ext cx="19442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51720" y="1484784"/>
              <a:ext cx="72008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483768" y="4509120"/>
            <a:ext cx="1944216" cy="792088"/>
            <a:chOff x="1043608" y="1484784"/>
            <a:chExt cx="1944216" cy="79208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043608" y="1484784"/>
              <a:ext cx="19442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051720" y="1484784"/>
              <a:ext cx="72008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Овал 37"/>
          <p:cNvSpPr/>
          <p:nvPr/>
        </p:nvSpPr>
        <p:spPr>
          <a:xfrm>
            <a:off x="1480567" y="183299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771800" y="155679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95736" y="206084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75967" y="3137917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835696" y="263691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187624" y="314096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43733" y="359816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271142" y="312839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258888" y="2634977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275856" y="458112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230066" y="4036343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649413" y="404088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204542" y="3614539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979515" y="382942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627784" y="5085184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37062" y="5058519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659088" y="456207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915122" y="4541887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199731" y="4550271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966170" y="5062736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656037" y="5058519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805264"/>
            <a:ext cx="13335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8.2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Приклад 2.</a:t>
            </a:r>
            <a:r>
              <a:rPr lang="uk-UA" dirty="0" smtClean="0"/>
              <a:t> </a:t>
            </a: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Набираючи </a:t>
            </a:r>
            <a:r>
              <a:rPr lang="uk-UA" dirty="0" smtClean="0"/>
              <a:t>номер телефону, абонент забув одну з цифр і набрав її навмання. Знайдіть імовірність того, що була набрана потрібна цифра.</a:t>
            </a:r>
            <a:endParaRPr lang="ru-RU" dirty="0" smtClean="0"/>
          </a:p>
          <a:p>
            <a:pPr marL="0" indent="361950">
              <a:buNone/>
            </a:pPr>
            <a:r>
              <a:rPr lang="uk-UA" b="1" i="1" dirty="0" smtClean="0"/>
              <a:t>Розв'язання</a:t>
            </a:r>
            <a:r>
              <a:rPr lang="uk-UA" b="1" i="1" dirty="0" smtClean="0"/>
              <a:t>. </a:t>
            </a:r>
            <a:endParaRPr lang="uk-UA" b="1" i="1" dirty="0" smtClean="0"/>
          </a:p>
          <a:p>
            <a:pPr marL="0" indent="361950">
              <a:buNone/>
            </a:pPr>
            <a:r>
              <a:rPr lang="uk-UA" dirty="0" smtClean="0"/>
              <a:t>Абонент </a:t>
            </a:r>
            <a:r>
              <a:rPr lang="uk-UA" dirty="0" smtClean="0"/>
              <a:t>може набрати одну з таких цифр: 0, 1, 2, 3, 4. 5, 6, 7, 8, 9. </a:t>
            </a: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Число </a:t>
            </a:r>
            <a:r>
              <a:rPr lang="uk-UA" dirty="0" smtClean="0"/>
              <a:t>можливих випадків дорівнює 10. Лише один з випадків сприяє нашій події (</a:t>
            </a:r>
            <a:r>
              <a:rPr lang="uk-UA" dirty="0" smtClean="0"/>
              <a:t>набрати потрібну цифру). </a:t>
            </a:r>
          </a:p>
          <a:p>
            <a:pPr marL="0" indent="361950">
              <a:buNone/>
            </a:pPr>
            <a:r>
              <a:rPr lang="uk-UA" dirty="0" smtClean="0"/>
              <a:t>Отже, імовірність події А становить: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Обчистення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імовірності події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24944"/>
            <a:ext cx="3543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877272"/>
            <a:ext cx="153352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Первинне закріплення вивченого матеріалу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391.</a:t>
            </a:r>
          </a:p>
          <a:p>
            <a:r>
              <a:rPr lang="uk-UA" dirty="0" smtClean="0"/>
              <a:t>Знайдіть імовірність того, що при одному киданні грального кубика випаде парне число.</a:t>
            </a:r>
          </a:p>
          <a:p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1123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9462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43121"/>
            <a:ext cx="1584176" cy="11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3968" y="278092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 киданні грального кубика може випасти 1, 2, 3, 4, 5 або 6 очок.</a:t>
            </a:r>
          </a:p>
          <a:p>
            <a:endParaRPr lang="uk-UA" dirty="0" smtClean="0"/>
          </a:p>
          <a:p>
            <a:r>
              <a:rPr lang="uk-UA" dirty="0" smtClean="0"/>
              <a:t>Шуканій події сприяють випадки: випаде 2 очка, випаде 4 очка, випаде 6 очок.</a:t>
            </a:r>
          </a:p>
          <a:p>
            <a:r>
              <a:rPr lang="uk-UA" dirty="0" smtClean="0"/>
              <a:t>Тобто  </a:t>
            </a:r>
            <a:r>
              <a:rPr lang="en-US" dirty="0" smtClean="0"/>
              <a:t>n=6</a:t>
            </a:r>
            <a:r>
              <a:rPr lang="uk-UA" dirty="0" smtClean="0"/>
              <a:t>,</a:t>
            </a:r>
            <a:r>
              <a:rPr lang="en-US" dirty="0" smtClean="0"/>
              <a:t> m=3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Отже, </a:t>
            </a:r>
            <a:endParaRPr lang="ru-RU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013176"/>
            <a:ext cx="18669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Первинне закріплення вивченого матеріалу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392.</a:t>
            </a:r>
          </a:p>
          <a:p>
            <a:r>
              <a:rPr lang="uk-UA" dirty="0" smtClean="0"/>
              <a:t>В урні міститься 10 однакових за розміром і різних за кольором кульок: 6 жовтих і 4 синіх. Знайдіть імовірність того, що навмання вийнята кулька виявиться синьою.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278092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урні всього 10 кульок. </a:t>
            </a:r>
            <a:r>
              <a:rPr lang="uk-UA" dirty="0" smtClean="0"/>
              <a:t>Тобто  </a:t>
            </a:r>
            <a:r>
              <a:rPr lang="en-US" dirty="0" smtClean="0"/>
              <a:t>n=</a:t>
            </a:r>
            <a:r>
              <a:rPr lang="uk-UA" dirty="0" smtClean="0"/>
              <a:t>10</a:t>
            </a:r>
          </a:p>
          <a:p>
            <a:endParaRPr lang="uk-UA" dirty="0" smtClean="0"/>
          </a:p>
          <a:p>
            <a:r>
              <a:rPr lang="uk-UA" dirty="0" smtClean="0"/>
              <a:t>Події, яка полягає в тому, що вийнята навмання кулька виявиться синьою сприяють 4 випадки (4 синіх кульки в урні).</a:t>
            </a:r>
          </a:p>
          <a:p>
            <a:r>
              <a:rPr lang="uk-UA" dirty="0" smtClean="0"/>
              <a:t>Тобто  </a:t>
            </a:r>
            <a:r>
              <a:rPr lang="en-US" dirty="0" smtClean="0"/>
              <a:t>m=</a:t>
            </a:r>
            <a:r>
              <a:rPr lang="uk-UA" dirty="0" smtClean="0"/>
              <a:t>4.</a:t>
            </a:r>
          </a:p>
          <a:p>
            <a:r>
              <a:rPr lang="uk-UA" dirty="0" smtClean="0"/>
              <a:t>Отже, </a:t>
            </a:r>
            <a:endParaRPr lang="ru-RU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229200"/>
            <a:ext cx="2105025" cy="457200"/>
          </a:xfrm>
          <a:prstGeom prst="rect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1205261" cy="10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869160"/>
            <a:ext cx="1411982" cy="125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93096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284984"/>
            <a:ext cx="1339974" cy="11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4908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987824" y="4581128"/>
            <a:ext cx="2459409" cy="208823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6185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867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347864" y="836712"/>
            <a:ext cx="2459409" cy="1835897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203848" y="4869160"/>
            <a:ext cx="2459409" cy="1835897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675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72564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203848" y="4581128"/>
            <a:ext cx="2880320" cy="2160240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12776"/>
            <a:ext cx="2486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Запитання для самоперевірки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dirty="0" smtClean="0"/>
              <a:t>Що називається імовірністю події?</a:t>
            </a:r>
          </a:p>
          <a:p>
            <a:pPr marL="342900" indent="-342900">
              <a:buAutoNum type="arabicPeriod"/>
            </a:pPr>
            <a:r>
              <a:rPr lang="uk-UA" sz="3200" dirty="0" smtClean="0"/>
              <a:t>В яких межах перебуває імовірність будь-якої події?</a:t>
            </a:r>
          </a:p>
          <a:p>
            <a:pPr marL="342900" indent="-342900">
              <a:buAutoNum type="arabicPeriod"/>
            </a:pPr>
            <a:r>
              <a:rPr lang="uk-UA" sz="3200" dirty="0" smtClean="0"/>
              <a:t>Яка імовірність того, що навмання взята кулька з коробки виявиться червоною?</a:t>
            </a:r>
            <a:endParaRPr lang="ru-RU" sz="32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5673">
            <a:off x="6149055" y="4833085"/>
            <a:ext cx="1505784" cy="70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65104"/>
            <a:ext cx="2381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9943">
            <a:off x="4165950" y="5414249"/>
            <a:ext cx="1505784" cy="9793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uk-UA" sz="1800" dirty="0" err="1" smtClean="0"/>
              <a:t>“</a:t>
            </a:r>
            <a:r>
              <a:rPr lang="uk-UA" sz="1800" dirty="0" err="1" smtClean="0"/>
              <a:t>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6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5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Елементи прикладної математики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Математичне моделювання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Відсоткові розрахунки.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про теорію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поняття теорії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Ймовірність випадкової події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Статистичні дані. Способи подання даних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Середнє значення. 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476672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8.3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48472" cy="5857916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uk-UA" sz="1600" b="1" dirty="0" smtClean="0"/>
              <a:t>Поняття імовірності події. </a:t>
            </a:r>
            <a:endParaRPr lang="en-US" sz="1600" b="1" dirty="0" smtClean="0"/>
          </a:p>
          <a:p>
            <a:pPr marL="0" indent="361950">
              <a:buNone/>
            </a:pPr>
            <a:r>
              <a:rPr lang="uk-UA" sz="1600" dirty="0" smtClean="0"/>
              <a:t>Одним </a:t>
            </a:r>
            <a:r>
              <a:rPr lang="uk-UA" sz="1600" dirty="0" smtClean="0"/>
              <a:t>із найважливіших </a:t>
            </a:r>
            <a:r>
              <a:rPr lang="uk-UA" sz="1600" dirty="0" smtClean="0"/>
              <a:t> понять теорії</a:t>
            </a:r>
            <a:r>
              <a:rPr lang="uk-UA" sz="1600" i="1" dirty="0" smtClean="0"/>
              <a:t> </a:t>
            </a:r>
            <a:r>
              <a:rPr lang="uk-UA" sz="1600" dirty="0" err="1" smtClean="0"/>
              <a:t>імовірностей</a:t>
            </a:r>
            <a:r>
              <a:rPr lang="uk-UA" sz="1600" dirty="0" smtClean="0"/>
              <a:t> є поняття </a:t>
            </a:r>
            <a:r>
              <a:rPr lang="uk-UA" sz="1600" b="1" i="1" dirty="0" smtClean="0"/>
              <a:t>імовірності </a:t>
            </a:r>
            <a:r>
              <a:rPr lang="uk-UA" sz="1600" i="1" dirty="0" smtClean="0"/>
              <a:t>події. 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Приклад.</a:t>
            </a:r>
          </a:p>
          <a:p>
            <a:pPr marL="0" indent="361950">
              <a:buNone/>
            </a:pPr>
            <a:r>
              <a:rPr lang="uk-UA" sz="1600" dirty="0" smtClean="0"/>
              <a:t>В  урні </a:t>
            </a:r>
            <a:r>
              <a:rPr lang="uk-UA" sz="1600" dirty="0" smtClean="0"/>
              <a:t>лежать 9 однакових за розміром і різних за кольором </a:t>
            </a:r>
            <a:r>
              <a:rPr lang="uk-UA" sz="1600" dirty="0" smtClean="0"/>
              <a:t> куль  </a:t>
            </a:r>
            <a:r>
              <a:rPr lang="uk-UA" sz="1600" dirty="0" smtClean="0"/>
              <a:t>(4 синіх</a:t>
            </a:r>
            <a:r>
              <a:rPr lang="uk-UA" sz="1600" dirty="0" smtClean="0"/>
              <a:t>, 3 </a:t>
            </a:r>
            <a:r>
              <a:rPr lang="uk-UA" sz="1600" dirty="0" smtClean="0"/>
              <a:t>жовтих і 2 зелених). При такому розподілі </a:t>
            </a:r>
            <a:r>
              <a:rPr lang="uk-UA" sz="1600" dirty="0" smtClean="0"/>
              <a:t>куль за кольорами </a:t>
            </a:r>
            <a:r>
              <a:rPr lang="uk-UA" sz="1600" dirty="0" smtClean="0"/>
              <a:t>можна стверджувати, що при вийманні з </a:t>
            </a:r>
            <a:r>
              <a:rPr lang="uk-UA" sz="1600" dirty="0" smtClean="0"/>
              <a:t>урн однієї кулі</a:t>
            </a:r>
            <a:r>
              <a:rPr lang="uk-UA" sz="1600" cap="small" dirty="0" smtClean="0"/>
              <a:t> </a:t>
            </a:r>
            <a:r>
              <a:rPr lang="uk-UA" sz="1600" dirty="0" smtClean="0"/>
              <a:t>можливість узяти синю кулю є більшою, ніж </a:t>
            </a:r>
            <a:r>
              <a:rPr lang="uk-UA" sz="1600" dirty="0" smtClean="0"/>
              <a:t>можливість </a:t>
            </a:r>
            <a:r>
              <a:rPr lang="uk-UA" sz="1600" dirty="0" smtClean="0"/>
              <a:t>узяти зелену. Виявляється, що кожній з таких </a:t>
            </a:r>
            <a:r>
              <a:rPr lang="uk-UA" sz="1600" dirty="0" smtClean="0"/>
              <a:t>можливостей </a:t>
            </a:r>
            <a:r>
              <a:rPr lang="uk-UA" sz="1600" dirty="0" smtClean="0"/>
              <a:t>можна дати числову характеристику. </a:t>
            </a:r>
            <a:endParaRPr lang="uk-UA" sz="1600" dirty="0" smtClean="0"/>
          </a:p>
          <a:p>
            <a:pPr marL="0" indent="361950">
              <a:buNone/>
            </a:pPr>
            <a:r>
              <a:rPr lang="uk-UA" sz="1600" dirty="0" smtClean="0"/>
              <a:t>Для </a:t>
            </a:r>
            <a:r>
              <a:rPr lang="uk-UA" sz="1600" dirty="0" smtClean="0"/>
              <a:t>цього умовно пронумеруємо кулі: </a:t>
            </a:r>
            <a:endParaRPr lang="uk-UA" sz="1600" dirty="0" smtClean="0"/>
          </a:p>
          <a:p>
            <a:pPr marL="0" indent="361950">
              <a:buNone/>
            </a:pPr>
            <a:r>
              <a:rPr lang="uk-UA" sz="1600" dirty="0" smtClean="0"/>
              <a:t>сині </a:t>
            </a:r>
            <a:r>
              <a:rPr lang="uk-UA" sz="1600" dirty="0" smtClean="0"/>
              <a:t>кулі позначимо номерами 1, 2, 3, 4</a:t>
            </a:r>
            <a:r>
              <a:rPr lang="uk-UA" sz="1600" dirty="0" smtClean="0"/>
              <a:t>,</a:t>
            </a:r>
          </a:p>
          <a:p>
            <a:pPr marL="0" indent="361950">
              <a:buNone/>
            </a:pPr>
            <a:r>
              <a:rPr lang="uk-UA" sz="1600" dirty="0" smtClean="0"/>
              <a:t> </a:t>
            </a:r>
            <a:r>
              <a:rPr lang="uk-UA" sz="1600" dirty="0" smtClean="0"/>
              <a:t>жовті — 5, 6, 7, </a:t>
            </a:r>
            <a:endParaRPr lang="uk-UA" sz="1600" dirty="0" smtClean="0"/>
          </a:p>
          <a:p>
            <a:pPr marL="0" indent="361950">
              <a:buNone/>
            </a:pPr>
            <a:r>
              <a:rPr lang="uk-UA" sz="1600" dirty="0" smtClean="0"/>
              <a:t>зелені </a:t>
            </a:r>
            <a:r>
              <a:rPr lang="uk-UA" sz="1600" dirty="0" smtClean="0"/>
              <a:t>— 8, 9.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Якщо через А </a:t>
            </a:r>
            <a:r>
              <a:rPr lang="uk-UA" sz="1600" i="1" dirty="0" smtClean="0"/>
              <a:t>(і = </a:t>
            </a:r>
            <a:r>
              <a:rPr lang="uk-UA" sz="1600" dirty="0" smtClean="0"/>
              <a:t>1, 2, 3, 4,..., 9) позначимо подію «з'явилася куля з номером і», то можемо розглянути такі </a:t>
            </a:r>
            <a:r>
              <a:rPr lang="uk-UA" sz="1600" dirty="0" smtClean="0"/>
              <a:t>події: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1</a:t>
            </a:r>
            <a:r>
              <a:rPr lang="uk-UA" sz="1600" dirty="0" smtClean="0"/>
              <a:t> </a:t>
            </a:r>
            <a:r>
              <a:rPr lang="uk-UA" sz="1600" dirty="0" smtClean="0"/>
              <a:t>,</a:t>
            </a:r>
            <a:r>
              <a:rPr lang="en-US" sz="1600" i="1" dirty="0" smtClean="0"/>
              <a:t> </a:t>
            </a:r>
            <a:r>
              <a:rPr lang="en-US" sz="1600" i="1" dirty="0" smtClean="0"/>
              <a:t>A</a:t>
            </a:r>
            <a:r>
              <a:rPr lang="ru-RU" sz="1600" i="1" baseline="-25000" dirty="0" smtClean="0"/>
              <a:t>2 </a:t>
            </a:r>
            <a:r>
              <a:rPr lang="ru-RU" sz="1600" i="1" dirty="0" smtClean="0"/>
              <a:t>,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dirty="0" smtClean="0"/>
              <a:t> ,</a:t>
            </a:r>
            <a:r>
              <a:rPr lang="uk-UA" sz="1600" i="1" baseline="-25000" dirty="0" smtClean="0"/>
              <a:t>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4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5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6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7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8 </a:t>
            </a:r>
            <a:r>
              <a:rPr lang="uk-UA" sz="1600" i="1" dirty="0" smtClean="0"/>
              <a:t>,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9</a:t>
            </a:r>
            <a:r>
              <a:rPr lang="uk-UA" sz="1600" i="1" dirty="0" smtClean="0"/>
              <a:t>. </a:t>
            </a:r>
            <a:endParaRPr lang="uk-UA" sz="1600" i="1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16561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Імовірність випадкової події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797152"/>
            <a:ext cx="33843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dirty="0" smtClean="0"/>
              <a:t>Елементарна подія, при якій настає подія </a:t>
            </a:r>
            <a:r>
              <a:rPr lang="uk-UA" i="1" dirty="0" smtClean="0"/>
              <a:t>А, </a:t>
            </a:r>
            <a:r>
              <a:rPr lang="uk-UA" dirty="0" smtClean="0"/>
              <a:t>називається </a:t>
            </a:r>
            <a:r>
              <a:rPr lang="uk-UA" b="1" i="1" dirty="0" smtClean="0"/>
              <a:t>сприятливою для цієї події.</a:t>
            </a:r>
            <a:endParaRPr lang="ru-RU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3140968"/>
            <a:ext cx="2376264" cy="1296144"/>
          </a:xfrm>
          <a:prstGeom prst="rect">
            <a:avLst/>
          </a:prstGeom>
          <a:noFill/>
          <a:ln w="127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627784" y="37890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23728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19672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19872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59832" y="357301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19672" y="371703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627784" y="32129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419872" y="3933056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23728" y="3789040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8.3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48472" cy="5857916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uk-UA" sz="1600" b="1" dirty="0" smtClean="0"/>
              <a:t>Поняття імовірності події. </a:t>
            </a:r>
            <a:endParaRPr lang="en-US" sz="1600" b="1" dirty="0" smtClean="0"/>
          </a:p>
          <a:p>
            <a:pPr marL="0" indent="361950">
              <a:buNone/>
            </a:pPr>
            <a:r>
              <a:rPr lang="uk-UA" sz="1600" dirty="0" smtClean="0"/>
              <a:t>Внаслідок </a:t>
            </a:r>
            <a:r>
              <a:rPr lang="uk-UA" sz="1600" dirty="0" smtClean="0"/>
              <a:t>випробування (виймання кулі з </a:t>
            </a:r>
            <a:r>
              <a:rPr lang="uk-UA" sz="1600" dirty="0" smtClean="0"/>
              <a:t>урни</a:t>
            </a:r>
            <a:r>
              <a:rPr lang="uk-UA" sz="1600" dirty="0" smtClean="0"/>
              <a:t>) одна з цих подій настає з необхідністю, тобто вони </a:t>
            </a:r>
            <a:r>
              <a:rPr lang="uk-UA" sz="1600" dirty="0" smtClean="0"/>
              <a:t>утворюють </a:t>
            </a:r>
            <a:r>
              <a:rPr lang="uk-UA" sz="1600" dirty="0" smtClean="0"/>
              <a:t>повну групу.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Крім цього, ці події будуть попарно несумісними, бо коли, наприклад, відбувається подія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2</a:t>
            </a:r>
            <a:r>
              <a:rPr lang="uk-UA" sz="1600" i="1" dirty="0" smtClean="0"/>
              <a:t>, </a:t>
            </a:r>
            <a:r>
              <a:rPr lang="uk-UA" sz="1600" dirty="0" smtClean="0"/>
              <a:t>то інша подія при </a:t>
            </a:r>
            <a:r>
              <a:rPr lang="uk-UA" sz="1600" dirty="0" smtClean="0"/>
              <a:t>випробуванні </a:t>
            </a:r>
            <a:r>
              <a:rPr lang="uk-UA" sz="1600" dirty="0" smtClean="0"/>
              <a:t>не настає.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Події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і</a:t>
            </a:r>
            <a:r>
              <a:rPr lang="uk-UA" sz="1600" i="1" dirty="0" smtClean="0"/>
              <a:t>  </a:t>
            </a:r>
            <a:r>
              <a:rPr lang="uk-UA" sz="1600" dirty="0" smtClean="0"/>
              <a:t>будуть </a:t>
            </a:r>
            <a:r>
              <a:rPr lang="uk-UA" sz="1600" dirty="0" smtClean="0"/>
              <a:t>і </a:t>
            </a:r>
            <a:r>
              <a:rPr lang="uk-UA" sz="1600" dirty="0" err="1" smtClean="0"/>
              <a:t>рівноможливими</a:t>
            </a:r>
            <a:r>
              <a:rPr lang="uk-UA" sz="1600" dirty="0" smtClean="0"/>
              <a:t>, бо немає підстав </a:t>
            </a:r>
            <a:r>
              <a:rPr lang="uk-UA" sz="1600" dirty="0" smtClean="0"/>
              <a:t>твердити</a:t>
            </a:r>
            <a:r>
              <a:rPr lang="uk-UA" sz="1600" dirty="0" smtClean="0"/>
              <a:t>, що, наприклад, подія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i="1" dirty="0" smtClean="0"/>
              <a:t> </a:t>
            </a:r>
            <a:r>
              <a:rPr lang="uk-UA" sz="1600" dirty="0" smtClean="0"/>
              <a:t>більш можлива, ніж подія А</a:t>
            </a:r>
            <a:r>
              <a:rPr lang="uk-UA" sz="1600" baseline="-25000" dirty="0" smtClean="0"/>
              <a:t>8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Таким чином, </a:t>
            </a:r>
            <a:r>
              <a:rPr lang="uk-UA" sz="1600" dirty="0" smtClean="0"/>
              <a:t>події 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1</a:t>
            </a:r>
            <a:r>
              <a:rPr lang="uk-UA" sz="1600" dirty="0" smtClean="0"/>
              <a:t> ,</a:t>
            </a:r>
            <a:r>
              <a:rPr lang="en-US" sz="1600" i="1" dirty="0" smtClean="0"/>
              <a:t> A</a:t>
            </a:r>
            <a:r>
              <a:rPr lang="ru-RU" sz="1600" i="1" baseline="-25000" dirty="0" smtClean="0"/>
              <a:t>2 </a:t>
            </a:r>
            <a:r>
              <a:rPr lang="ru-RU" sz="1600" i="1" dirty="0" smtClean="0"/>
              <a:t>,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dirty="0" smtClean="0"/>
              <a:t> ,</a:t>
            </a:r>
            <a:r>
              <a:rPr lang="uk-UA" sz="1600" i="1" baseline="-25000" dirty="0" smtClean="0"/>
              <a:t>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4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5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6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7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8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9</a:t>
            </a:r>
            <a:r>
              <a:rPr lang="uk-UA" sz="1600" i="1" dirty="0" smtClean="0"/>
              <a:t>. </a:t>
            </a:r>
            <a:r>
              <a:rPr lang="uk-UA" sz="1600" dirty="0" smtClean="0"/>
              <a:t>становлять </a:t>
            </a:r>
            <a:r>
              <a:rPr lang="uk-UA" sz="1600" dirty="0" smtClean="0"/>
              <a:t>сукупність попарно несумісних і </a:t>
            </a:r>
            <a:r>
              <a:rPr lang="uk-UA" sz="1600" dirty="0" err="1" smtClean="0"/>
              <a:t>рівноможливих</a:t>
            </a:r>
            <a:r>
              <a:rPr lang="uk-UA" sz="1600" dirty="0" smtClean="0"/>
              <a:t> подій, які утворюють повну групу.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Події, що становлять такі сукупності, називають </a:t>
            </a:r>
            <a:r>
              <a:rPr lang="uk-UA" sz="1600" b="1" i="1" dirty="0" smtClean="0"/>
              <a:t>елементарними </a:t>
            </a:r>
            <a:r>
              <a:rPr lang="uk-UA" sz="1600" b="1" dirty="0" smtClean="0"/>
              <a:t>(або </a:t>
            </a:r>
            <a:r>
              <a:rPr lang="uk-UA" sz="1600" b="1" i="1" dirty="0" smtClean="0"/>
              <a:t>випадками).</a:t>
            </a:r>
            <a:endParaRPr lang="ru-RU" sz="1600" dirty="0" smtClean="0"/>
          </a:p>
          <a:p>
            <a:pPr marL="0" indent="361950">
              <a:buNone/>
            </a:pPr>
            <a:endParaRPr lang="ru-RU" sz="1600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Імовірність випадкової події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797152"/>
            <a:ext cx="33843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dirty="0" smtClean="0"/>
              <a:t>Елементарна подія, при якій настає подія </a:t>
            </a:r>
            <a:r>
              <a:rPr lang="uk-UA" i="1" dirty="0" smtClean="0"/>
              <a:t>А, </a:t>
            </a:r>
            <a:r>
              <a:rPr lang="uk-UA" dirty="0" smtClean="0"/>
              <a:t>називається </a:t>
            </a:r>
            <a:r>
              <a:rPr lang="uk-UA" b="1" i="1" dirty="0" smtClean="0"/>
              <a:t>сприятливою для цієї події.</a:t>
            </a:r>
            <a:endParaRPr lang="ru-RU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3140968"/>
            <a:ext cx="2376264" cy="1296144"/>
          </a:xfrm>
          <a:prstGeom prst="rect">
            <a:avLst/>
          </a:prstGeom>
          <a:noFill/>
          <a:ln w="127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627784" y="37890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23728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19672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19872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59832" y="357301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19672" y="371703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627784" y="32129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419872" y="3933056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23728" y="3789040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8.3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48472" cy="5857916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uk-UA" sz="1600" b="1" dirty="0" smtClean="0"/>
              <a:t>Поняття імовірності події. </a:t>
            </a:r>
            <a:endParaRPr lang="uk-UA" sz="1600" b="1" dirty="0" smtClean="0"/>
          </a:p>
          <a:p>
            <a:pPr marL="0" indent="361950">
              <a:buNone/>
            </a:pPr>
            <a:r>
              <a:rPr lang="uk-UA" sz="1600" dirty="0" smtClean="0"/>
              <a:t>При </a:t>
            </a:r>
            <a:r>
              <a:rPr lang="uk-UA" sz="1600" dirty="0" smtClean="0"/>
              <a:t>елементарних подіях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1 </a:t>
            </a:r>
            <a:r>
              <a:rPr lang="uk-UA" sz="1600" i="1" dirty="0" smtClean="0"/>
              <a:t> </a:t>
            </a:r>
            <a:r>
              <a:rPr lang="uk-UA" sz="1600" dirty="0" smtClean="0"/>
              <a:t>або А</a:t>
            </a:r>
            <a:r>
              <a:rPr lang="uk-UA" sz="1600" baseline="-25000" dirty="0" smtClean="0"/>
              <a:t>2</a:t>
            </a:r>
            <a:r>
              <a:rPr lang="uk-UA" sz="1600" dirty="0" smtClean="0"/>
              <a:t>, або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i="1" dirty="0" smtClean="0"/>
              <a:t>, </a:t>
            </a:r>
            <a:r>
              <a:rPr lang="uk-UA" sz="1600" dirty="0" smtClean="0"/>
              <a:t>або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4</a:t>
            </a:r>
            <a:r>
              <a:rPr lang="uk-UA" sz="1600" i="1" dirty="0" smtClean="0"/>
              <a:t> </a:t>
            </a:r>
            <a:r>
              <a:rPr lang="uk-UA" sz="1600" dirty="0" smtClean="0"/>
              <a:t>настає подія «з'явилася синя куля». При інших елементарних подіях ця подія не настане.</a:t>
            </a:r>
          </a:p>
          <a:p>
            <a:pPr marL="0" indent="361950">
              <a:buNone/>
            </a:pPr>
            <a:r>
              <a:rPr lang="uk-UA" sz="1600" dirty="0" smtClean="0"/>
              <a:t>Отже, елементарні події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1</a:t>
            </a:r>
            <a:r>
              <a:rPr lang="uk-UA" sz="1600" dirty="0" smtClean="0"/>
              <a:t> ,</a:t>
            </a:r>
            <a:r>
              <a:rPr lang="en-US" sz="1600" i="1" dirty="0" smtClean="0"/>
              <a:t> A</a:t>
            </a:r>
            <a:r>
              <a:rPr lang="ru-RU" sz="1600" i="1" baseline="-25000" dirty="0" smtClean="0"/>
              <a:t>2 </a:t>
            </a:r>
            <a:r>
              <a:rPr lang="ru-RU" sz="1600" i="1" dirty="0" smtClean="0"/>
              <a:t>,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dirty="0" smtClean="0"/>
              <a:t> ,</a:t>
            </a:r>
            <a:r>
              <a:rPr lang="uk-UA" sz="1600" i="1" baseline="-25000" dirty="0" smtClean="0"/>
              <a:t>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4 </a:t>
            </a:r>
            <a:r>
              <a:rPr lang="uk-UA" sz="1600" dirty="0" smtClean="0"/>
              <a:t>сприяють появі кульки синього кольору, а елементарні події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5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6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7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8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9 </a:t>
            </a:r>
            <a:r>
              <a:rPr lang="uk-UA" sz="1600" i="1" baseline="-25000" dirty="0" smtClean="0"/>
              <a:t> </a:t>
            </a:r>
            <a:r>
              <a:rPr lang="uk-UA" sz="1600" dirty="0" smtClean="0"/>
              <a:t>віднести </a:t>
            </a:r>
            <a:r>
              <a:rPr lang="uk-UA" sz="1600" dirty="0" smtClean="0"/>
              <a:t>до несприятливих для цієї події</a:t>
            </a:r>
            <a:r>
              <a:rPr lang="uk-UA" sz="1600" dirty="0" smtClean="0"/>
              <a:t>.</a:t>
            </a:r>
          </a:p>
          <a:p>
            <a:pPr marL="0" indent="361950">
              <a:buNone/>
            </a:pPr>
            <a:r>
              <a:rPr lang="uk-UA" sz="1600" b="1" dirty="0" smtClean="0"/>
              <a:t>Імовірність </a:t>
            </a:r>
            <a:r>
              <a:rPr lang="uk-UA" sz="1600" b="1" dirty="0" smtClean="0"/>
              <a:t>події </a:t>
            </a:r>
            <a:r>
              <a:rPr lang="uk-UA" sz="1600" b="1" i="1" dirty="0" smtClean="0"/>
              <a:t>А </a:t>
            </a:r>
            <a:r>
              <a:rPr lang="uk-UA" sz="1600" b="1" dirty="0" smtClean="0"/>
              <a:t>позначають так: </a:t>
            </a:r>
            <a:r>
              <a:rPr lang="uk-UA" sz="1600" b="1" i="1" dirty="0" smtClean="0"/>
              <a:t>Р(А). </a:t>
            </a:r>
            <a:endParaRPr lang="uk-UA" sz="1600" b="1" i="1" dirty="0" smtClean="0"/>
          </a:p>
          <a:p>
            <a:pPr marL="0" indent="361950">
              <a:buNone/>
            </a:pPr>
            <a:endParaRPr lang="en-US" sz="1600" b="1" dirty="0" smtClean="0"/>
          </a:p>
          <a:p>
            <a:pPr marL="0" indent="361950">
              <a:buNone/>
            </a:pPr>
            <a:r>
              <a:rPr lang="uk-UA" sz="1600" b="1" dirty="0" smtClean="0"/>
              <a:t>Отже,                        ,  </a:t>
            </a:r>
            <a:r>
              <a:rPr lang="uk-UA" sz="1600" dirty="0" smtClean="0"/>
              <a:t>де </a:t>
            </a:r>
            <a:r>
              <a:rPr lang="en-US" sz="1600" i="1" dirty="0" smtClean="0"/>
              <a:t>m</a:t>
            </a:r>
            <a:r>
              <a:rPr lang="uk-UA" sz="1600" dirty="0" smtClean="0"/>
              <a:t> </a:t>
            </a:r>
            <a:r>
              <a:rPr lang="uk-UA" sz="1600" i="1" dirty="0" smtClean="0"/>
              <a:t>— </a:t>
            </a:r>
            <a:r>
              <a:rPr lang="uk-UA" sz="1600" dirty="0" smtClean="0"/>
              <a:t>кількість елементарних подій, які сприяють події А, </a:t>
            </a:r>
            <a:r>
              <a:rPr lang="en-US" sz="1600" dirty="0" smtClean="0"/>
              <a:t>n</a:t>
            </a:r>
            <a:r>
              <a:rPr lang="uk-UA" sz="1600" i="1" dirty="0" smtClean="0"/>
              <a:t> </a:t>
            </a:r>
            <a:r>
              <a:rPr lang="uk-UA" sz="1600" dirty="0" smtClean="0"/>
              <a:t>— загальна кількість попарно несумісних і </a:t>
            </a:r>
            <a:r>
              <a:rPr lang="uk-UA" sz="1600" dirty="0" err="1" smtClean="0"/>
              <a:t>рівноможливих</a:t>
            </a:r>
            <a:r>
              <a:rPr lang="uk-UA" sz="1600" dirty="0" smtClean="0"/>
              <a:t> подій, які утворюють повну групу.</a:t>
            </a:r>
            <a:endParaRPr lang="ru-RU" sz="1600" dirty="0" smtClean="0"/>
          </a:p>
          <a:p>
            <a:pPr marL="0" indent="361950">
              <a:buNone/>
            </a:pPr>
            <a:endParaRPr lang="ru-RU" sz="1600" dirty="0" smtClean="0"/>
          </a:p>
          <a:p>
            <a:pPr marL="0" indent="361950" algn="ctr">
              <a:buNone/>
            </a:pPr>
            <a:endParaRPr lang="en-US" sz="1600" b="1" dirty="0" smtClean="0"/>
          </a:p>
          <a:p>
            <a:pPr marL="0" indent="361950">
              <a:buNone/>
            </a:pPr>
            <a:endParaRPr lang="uk-UA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Імовірність випадкової події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797152"/>
            <a:ext cx="38164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b="1" i="1" dirty="0" smtClean="0"/>
              <a:t>Імовірністю події А </a:t>
            </a:r>
            <a:r>
              <a:rPr lang="uk-UA" b="1" dirty="0" smtClean="0"/>
              <a:t>називають відношення кількості випадків, які сприяють події А, до кількості всіх можливих випадків.</a:t>
            </a:r>
            <a:endParaRPr lang="ru-RU" dirty="0" smtClean="0"/>
          </a:p>
        </p:txBody>
      </p:sp>
      <p:grpSp>
        <p:nvGrpSpPr>
          <p:cNvPr id="38" name="Группа 37"/>
          <p:cNvGrpSpPr/>
          <p:nvPr/>
        </p:nvGrpSpPr>
        <p:grpSpPr>
          <a:xfrm>
            <a:off x="1547664" y="3140968"/>
            <a:ext cx="2376264" cy="1296144"/>
            <a:chOff x="1547664" y="3140968"/>
            <a:chExt cx="2376264" cy="129614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47664" y="3140968"/>
              <a:ext cx="2376264" cy="1296144"/>
            </a:xfrm>
            <a:prstGeom prst="rect">
              <a:avLst/>
            </a:prstGeom>
            <a:noFill/>
            <a:ln w="127000"/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627784" y="378904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123728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619672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419872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59832" y="3573016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619672" y="3717032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27784" y="3212976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419872" y="3933056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123728" y="3789040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6244" y="3365376"/>
            <a:ext cx="895350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611560" y="764704"/>
            <a:ext cx="4038600" cy="6046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імовірності події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172272" cy="604867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Позначимо </a:t>
            </a:r>
            <a:r>
              <a:rPr lang="uk-UA" dirty="0" smtClean="0"/>
              <a:t>ці події відповідно через А, </a:t>
            </a:r>
            <a:r>
              <a:rPr lang="uk-UA" i="1" dirty="0" smtClean="0"/>
              <a:t>В, С. </a:t>
            </a:r>
            <a:r>
              <a:rPr lang="uk-UA" dirty="0" smtClean="0"/>
              <a:t>З усіх дев'яти елементарних подій події А сприяють 4, події </a:t>
            </a:r>
            <a:r>
              <a:rPr lang="uk-UA" i="1" dirty="0" smtClean="0"/>
              <a:t>В </a:t>
            </a:r>
            <a:r>
              <a:rPr lang="uk-UA" dirty="0" smtClean="0"/>
              <a:t>— З, події </a:t>
            </a:r>
            <a:r>
              <a:rPr lang="uk-UA" i="1" dirty="0" smtClean="0"/>
              <a:t>С </a:t>
            </a:r>
            <a:r>
              <a:rPr lang="uk-UA" dirty="0" smtClean="0"/>
              <a:t>— 2 елементарні події.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Відтак</a:t>
            </a:r>
            <a:r>
              <a:rPr lang="uk-UA" dirty="0" smtClean="0"/>
              <a:t>:</a:t>
            </a:r>
            <a:endParaRPr lang="ru-RU" dirty="0" smtClean="0"/>
          </a:p>
          <a:p>
            <a:pPr marL="0" indent="361950">
              <a:buNone/>
            </a:pPr>
            <a:endParaRPr lang="en-US" b="1" dirty="0" smtClean="0"/>
          </a:p>
          <a:p>
            <a:pPr marL="0" indent="361950">
              <a:buNone/>
            </a:pPr>
            <a:endParaRPr lang="en-US" b="1" dirty="0" smtClean="0"/>
          </a:p>
          <a:p>
            <a:pPr marL="0" indent="361950">
              <a:buNone/>
            </a:pPr>
            <a:r>
              <a:rPr lang="uk-UA" b="1" dirty="0" smtClean="0"/>
              <a:t>Зрозуміло</a:t>
            </a:r>
            <a:r>
              <a:rPr lang="uk-UA" b="1" dirty="0" smtClean="0"/>
              <a:t>, що </a:t>
            </a:r>
            <a:r>
              <a:rPr lang="uk-UA" b="1" i="1" dirty="0" smtClean="0"/>
              <a:t>імовірність вірогідної події </a:t>
            </a:r>
            <a:r>
              <a:rPr lang="uk-UA" b="1" dirty="0" smtClean="0"/>
              <a:t>дорівнює 1, </a:t>
            </a:r>
            <a:r>
              <a:rPr lang="uk-UA" dirty="0" smtClean="0"/>
              <a:t>бо такій події сприяють усі можливі випадки </a:t>
            </a:r>
            <a:r>
              <a:rPr lang="uk-UA" i="1" dirty="0" smtClean="0"/>
              <a:t>(т = </a:t>
            </a:r>
            <a:r>
              <a:rPr lang="en-US" i="1" dirty="0" smtClean="0"/>
              <a:t>n</a:t>
            </a:r>
            <a:r>
              <a:rPr lang="uk-UA" i="1" dirty="0" smtClean="0"/>
              <a:t>).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Якщо, наприклад, в урні містяться 4 сині кульки, </a:t>
            </a:r>
            <a:r>
              <a:rPr lang="uk-UA" dirty="0" smtClean="0"/>
              <a:t>то</a:t>
            </a:r>
            <a:r>
              <a:rPr lang="en-US" dirty="0" smtClean="0"/>
              <a:t> </a:t>
            </a:r>
            <a:r>
              <a:rPr lang="uk-UA" dirty="0" smtClean="0"/>
              <a:t>в</a:t>
            </a:r>
            <a:r>
              <a:rPr lang="uk-UA" b="1" dirty="0" smtClean="0"/>
              <a:t> </a:t>
            </a:r>
            <a:r>
              <a:rPr lang="uk-UA" dirty="0" smtClean="0"/>
              <a:t>такому </a:t>
            </a:r>
            <a:r>
              <a:rPr lang="uk-UA" dirty="0" smtClean="0"/>
              <a:t>випадку імовірність виймання синьої кульки </a:t>
            </a:r>
            <a:r>
              <a:rPr lang="uk-UA" dirty="0" smtClean="0"/>
              <a:t>становить 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403648" y="1412776"/>
            <a:ext cx="2376264" cy="1296144"/>
            <a:chOff x="1547664" y="3140968"/>
            <a:chExt cx="2376264" cy="129614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547664" y="3140968"/>
              <a:ext cx="2376264" cy="1296144"/>
            </a:xfrm>
            <a:prstGeom prst="rect">
              <a:avLst/>
            </a:prstGeom>
            <a:noFill/>
            <a:ln w="127000"/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627784" y="378904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123728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619672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419872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59832" y="3573016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619672" y="3717032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627784" y="3212976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419872" y="3933056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123728" y="3789040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755576" y="285293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Обчислимо імовірність виймання синьої, жовтої і зеленої кульок. </a:t>
            </a:r>
            <a:endParaRPr lang="en-US" dirty="0" smtClean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132856"/>
            <a:ext cx="828675" cy="4572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132856"/>
            <a:ext cx="838200" cy="4572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2132856"/>
            <a:ext cx="819150" cy="45720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971600" y="3933056"/>
            <a:ext cx="32403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I</a:t>
            </a:r>
            <a:r>
              <a:rPr lang="uk-UA" b="1" i="1" dirty="0" err="1" smtClean="0"/>
              <a:t>мовірність</a:t>
            </a:r>
            <a:r>
              <a:rPr lang="uk-UA" b="1" i="1" dirty="0" smtClean="0"/>
              <a:t> </a:t>
            </a:r>
            <a:r>
              <a:rPr lang="uk-UA" b="1" i="1" dirty="0" smtClean="0"/>
              <a:t>вірогідної події </a:t>
            </a:r>
            <a:r>
              <a:rPr lang="uk-UA" b="1" dirty="0" smtClean="0"/>
              <a:t>дорівнює 1</a:t>
            </a:r>
            <a:endParaRPr lang="ru-RU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797152"/>
            <a:ext cx="1219200" cy="4572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1475656" y="4869160"/>
            <a:ext cx="2376264" cy="1296144"/>
          </a:xfrm>
          <a:prstGeom prst="rect">
            <a:avLst/>
          </a:prstGeom>
          <a:noFill/>
          <a:ln w="127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771800" y="50131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195736" y="49411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123728" y="5517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611560" y="764704"/>
            <a:ext cx="4038600" cy="6046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імовірності події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172272" cy="604867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endParaRPr lang="uk-UA" b="1" i="1" dirty="0" smtClean="0"/>
          </a:p>
          <a:p>
            <a:pPr marL="0" indent="361950">
              <a:buNone/>
            </a:pPr>
            <a:r>
              <a:rPr lang="uk-UA" b="1" i="1" dirty="0" smtClean="0"/>
              <a:t>Імовірність </a:t>
            </a:r>
            <a:r>
              <a:rPr lang="uk-UA" b="1" i="1" dirty="0" smtClean="0"/>
              <a:t>неможливої події </a:t>
            </a:r>
            <a:r>
              <a:rPr lang="uk-UA" dirty="0" smtClean="0"/>
              <a:t>дорівнює нулю, бо </a:t>
            </a:r>
            <a:r>
              <a:rPr lang="uk-UA" dirty="0" smtClean="0"/>
              <a:t>неможливій </a:t>
            </a:r>
            <a:r>
              <a:rPr lang="uk-UA" dirty="0" smtClean="0"/>
              <a:t>події не сприяє жоден із можливих випадків (</a:t>
            </a:r>
            <a:r>
              <a:rPr lang="uk-UA" i="1" dirty="0" smtClean="0"/>
              <a:t>т </a:t>
            </a:r>
            <a:r>
              <a:rPr lang="uk-UA" i="1" dirty="0" smtClean="0"/>
              <a:t>=0</a:t>
            </a:r>
            <a:r>
              <a:rPr lang="uk-UA" dirty="0" smtClean="0"/>
              <a:t>).</a:t>
            </a:r>
          </a:p>
          <a:p>
            <a:pPr marL="0" indent="361950">
              <a:buNone/>
            </a:pPr>
            <a:r>
              <a:rPr lang="uk-UA" dirty="0" smtClean="0"/>
              <a:t>Якщо, наприклад, в урні міститься 4 синіх і 3 жовтих кульки, то імовірність витягування білої кульки (подія </a:t>
            </a:r>
            <a:r>
              <a:rPr lang="en-US" dirty="0" smtClean="0"/>
              <a:t>D</a:t>
            </a:r>
            <a:r>
              <a:rPr lang="uk-UA" dirty="0" smtClean="0"/>
              <a:t>) становить 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076056" y="3717032"/>
            <a:ext cx="32403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Імовірність </a:t>
            </a:r>
            <a:r>
              <a:rPr lang="uk-UA" b="1" i="1" dirty="0" smtClean="0"/>
              <a:t>неможливої </a:t>
            </a:r>
            <a:r>
              <a:rPr lang="uk-UA" b="1" i="1" dirty="0" smtClean="0"/>
              <a:t>події </a:t>
            </a:r>
            <a:r>
              <a:rPr lang="uk-UA" dirty="0" smtClean="0"/>
              <a:t>дорівнює нулю</a:t>
            </a:r>
            <a:endParaRPr lang="ru-RU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" cy="457200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1403648" y="1412776"/>
            <a:ext cx="2376264" cy="1296144"/>
          </a:xfrm>
          <a:prstGeom prst="rect">
            <a:avLst/>
          </a:prstGeom>
          <a:noFill/>
          <a:ln w="127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483768" y="2060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979712" y="14847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475656" y="14847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275856" y="14847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915816" y="184482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75656" y="1988840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83768" y="148478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24944"/>
            <a:ext cx="1228725" cy="457200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611560" y="3573016"/>
            <a:ext cx="324035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Імовірність </a:t>
            </a:r>
            <a:r>
              <a:rPr lang="uk-UA" b="1" i="1" dirty="0" smtClean="0"/>
              <a:t>випадкової події А задовольняє подвійну нерівність 0</a:t>
            </a:r>
            <a:r>
              <a:rPr lang="en-US" b="1" i="1" dirty="0" smtClean="0"/>
              <a:t>&lt;P(A)&lt;1.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11560" y="4797152"/>
            <a:ext cx="324035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Імовірність </a:t>
            </a:r>
            <a:r>
              <a:rPr lang="uk-UA" b="1" i="1" dirty="0" smtClean="0"/>
              <a:t>будь-якої події Е задовольняє таку умову 0≤Р(Е)≤1.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5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CSC(25)</Template>
  <TotalTime>453</TotalTime>
  <Words>1104</Words>
  <Application>Microsoft Office PowerPoint</Application>
  <PresentationFormat>Экран (4:3)</PresentationFormat>
  <Paragraphs>149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CSC(25)</vt:lpstr>
      <vt:lpstr>Матеріали до уроків</vt:lpstr>
      <vt:lpstr>Готуємося до уроку</vt:lpstr>
      <vt:lpstr>Зміст </vt:lpstr>
      <vt:lpstr>Тема 5</vt:lpstr>
      <vt:lpstr>Пункт 8.3</vt:lpstr>
      <vt:lpstr>Пункт 8.3</vt:lpstr>
      <vt:lpstr>Пункт 8.3</vt:lpstr>
      <vt:lpstr>Слайд 8</vt:lpstr>
      <vt:lpstr>Слайд 9</vt:lpstr>
      <vt:lpstr>Слайд 10</vt:lpstr>
      <vt:lpstr>Пункт 8.2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</dc:title>
  <dc:subject/>
  <dc:creator>KEK$</dc:creator>
  <cp:keywords/>
  <dc:description/>
  <cp:lastModifiedBy>KEKC</cp:lastModifiedBy>
  <cp:revision>64</cp:revision>
  <dcterms:created xsi:type="dcterms:W3CDTF">2011-07-22T16:01:39Z</dcterms:created>
  <dcterms:modified xsi:type="dcterms:W3CDTF">2011-08-17T11:46:08Z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