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69" r:id="rId5"/>
    <p:sldId id="258" r:id="rId6"/>
    <p:sldId id="271" r:id="rId7"/>
    <p:sldId id="270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4083-03DB-48C6-8F4A-DD978D14AC4D}" type="datetimeFigureOut">
              <a:rPr lang="ru-RU" smtClean="0"/>
              <a:pPr/>
              <a:t>27.06.2012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FCD9-0907-4150-A192-5C8C96B8AA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4083-03DB-48C6-8F4A-DD978D14AC4D}" type="datetimeFigureOut">
              <a:rPr lang="ru-RU" smtClean="0"/>
              <a:pPr/>
              <a:t>27.06.2012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FCD9-0907-4150-A192-5C8C96B8AA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4083-03DB-48C6-8F4A-DD978D14AC4D}" type="datetimeFigureOut">
              <a:rPr lang="ru-RU" smtClean="0"/>
              <a:pPr/>
              <a:t>27.06.2012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FCD9-0907-4150-A192-5C8C96B8AA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4083-03DB-48C6-8F4A-DD978D14AC4D}" type="datetimeFigureOut">
              <a:rPr lang="ru-RU" smtClean="0"/>
              <a:pPr/>
              <a:t>27.06.2012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FCD9-0907-4150-A192-5C8C96B8AA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4083-03DB-48C6-8F4A-DD978D14AC4D}" type="datetimeFigureOut">
              <a:rPr lang="ru-RU" smtClean="0"/>
              <a:pPr/>
              <a:t>27.06.2012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FCD9-0907-4150-A192-5C8C96B8AA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4083-03DB-48C6-8F4A-DD978D14AC4D}" type="datetimeFigureOut">
              <a:rPr lang="ru-RU" smtClean="0"/>
              <a:pPr/>
              <a:t>27.06.2012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FCD9-0907-4150-A192-5C8C96B8AA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4083-03DB-48C6-8F4A-DD978D14AC4D}" type="datetimeFigureOut">
              <a:rPr lang="ru-RU" smtClean="0"/>
              <a:pPr/>
              <a:t>27.06.2012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FCD9-0907-4150-A192-5C8C96B8AA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4083-03DB-48C6-8F4A-DD978D14AC4D}" type="datetimeFigureOut">
              <a:rPr lang="ru-RU" smtClean="0"/>
              <a:pPr/>
              <a:t>27.06.2012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FCD9-0907-4150-A192-5C8C96B8AA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4083-03DB-48C6-8F4A-DD978D14AC4D}" type="datetimeFigureOut">
              <a:rPr lang="ru-RU" smtClean="0"/>
              <a:pPr/>
              <a:t>27.06.2012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FCD9-0907-4150-A192-5C8C96B8AA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4083-03DB-48C6-8F4A-DD978D14AC4D}" type="datetimeFigureOut">
              <a:rPr lang="ru-RU" smtClean="0"/>
              <a:pPr/>
              <a:t>27.06.2012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FCD9-0907-4150-A192-5C8C96B8AA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4083-03DB-48C6-8F4A-DD978D14AC4D}" type="datetimeFigureOut">
              <a:rPr lang="ru-RU" smtClean="0"/>
              <a:pPr/>
              <a:t>27.06.2012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FCD9-0907-4150-A192-5C8C96B8AA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F4083-03DB-48C6-8F4A-DD978D14AC4D}" type="datetimeFigureOut">
              <a:rPr lang="ru-RU" smtClean="0"/>
              <a:pPr/>
              <a:t>27.06.2012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4FCD9-0907-4150-A192-5C8C96B8AA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3407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Алгебра і початки аналізу. 10 клас</a:t>
            </a:r>
            <a:br>
              <a:rPr lang="uk-UA" dirty="0" smtClean="0"/>
            </a:br>
            <a:r>
              <a:rPr lang="uk-UA" dirty="0" smtClean="0"/>
              <a:t>(за підручником </a:t>
            </a:r>
            <a:r>
              <a:rPr lang="ru-RU" dirty="0" smtClean="0"/>
              <a:t>Мерзляк А. Г.)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29000"/>
            <a:ext cx="9144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dirty="0" smtClean="0"/>
              <a:t>Тренувальні вправи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268760"/>
            <a:ext cx="886727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Тренувальні вправи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772816"/>
            <a:ext cx="8833618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Тренувальні вправи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28800"/>
            <a:ext cx="8640960" cy="2018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717031"/>
            <a:ext cx="8496944" cy="2862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Тренувальні вправи</a:t>
            </a: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56792"/>
            <a:ext cx="8742971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3" y="334966"/>
            <a:ext cx="7588399" cy="6523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Тренувальні вправи</a:t>
            </a:r>
            <a:endParaRPr lang="ru-R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3" y="1556792"/>
            <a:ext cx="8629439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36912"/>
            <a:ext cx="828092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3212976"/>
            <a:ext cx="7632848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Вправа для повторення</a:t>
            </a:r>
            <a:endParaRPr lang="ru-RU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1" y="1772816"/>
            <a:ext cx="8828807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Домашнє завдання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Читати </a:t>
            </a:r>
            <a:r>
              <a:rPr lang="uk-UA" dirty="0" smtClean="0">
                <a:latin typeface="Sylfaen"/>
              </a:rPr>
              <a:t>§ 4</a:t>
            </a:r>
          </a:p>
          <a:p>
            <a:r>
              <a:rPr lang="uk-UA" dirty="0" smtClean="0">
                <a:latin typeface="Sylfaen"/>
              </a:rPr>
              <a:t>Вивчити означення</a:t>
            </a:r>
          </a:p>
          <a:p>
            <a:r>
              <a:rPr lang="uk-UA" dirty="0" smtClean="0">
                <a:latin typeface="Sylfaen"/>
              </a:rPr>
              <a:t>Готувати відповіді на контрольні запитання 1-5 (ст. 37)</a:t>
            </a:r>
          </a:p>
          <a:p>
            <a:r>
              <a:rPr lang="uk-UA" dirty="0" smtClean="0">
                <a:latin typeface="Sylfaen"/>
              </a:rPr>
              <a:t>Виконати вправи №114, 117, 119, 121, 124, 126, 142 (записати розв'язок за алгоритмом, обговореним на уроці)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916832"/>
            <a:ext cx="7772400" cy="1362075"/>
          </a:xfrm>
        </p:spPr>
        <p:txBody>
          <a:bodyPr/>
          <a:lstStyle/>
          <a:p>
            <a:pPr algn="ctr"/>
            <a:r>
              <a:rPr lang="uk-UA" dirty="0" smtClean="0"/>
              <a:t>Тема уроку: </a:t>
            </a:r>
            <a:r>
              <a:rPr lang="uk-UA" dirty="0" smtClean="0"/>
              <a:t>Парні і непарні функції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dirty="0" err="1" smtClean="0"/>
              <a:t>Парні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непарні</a:t>
            </a:r>
            <a:r>
              <a:rPr lang="ru-RU" b="1" dirty="0" smtClean="0"/>
              <a:t> </a:t>
            </a:r>
            <a:r>
              <a:rPr lang="ru-RU" b="1" dirty="0" err="1" smtClean="0"/>
              <a:t>функції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504" y="1052736"/>
            <a:ext cx="4388296" cy="5073427"/>
          </a:xfrm>
        </p:spPr>
        <p:txBody>
          <a:bodyPr>
            <a:normAutofit lnSpcReduction="10000"/>
          </a:bodyPr>
          <a:lstStyle/>
          <a:p>
            <a:pPr marL="0" indent="355600">
              <a:buNone/>
            </a:pPr>
            <a:r>
              <a:rPr lang="uk-UA" b="1" dirty="0" smtClean="0">
                <a:solidFill>
                  <a:srgbClr val="00B050"/>
                </a:solidFill>
              </a:rPr>
              <a:t>Означення. Функцію </a:t>
            </a:r>
            <a:r>
              <a:rPr lang="uk-UA" b="1" i="1" dirty="0" smtClean="0">
                <a:solidFill>
                  <a:srgbClr val="00B050"/>
                </a:solidFill>
              </a:rPr>
              <a:t>f називають парною, якщо для будь-якого x з області визначення f (–x) = f (x). </a:t>
            </a:r>
          </a:p>
          <a:p>
            <a:pPr marL="0" indent="355600">
              <a:buNone/>
            </a:pPr>
            <a:r>
              <a:rPr lang="uk-UA" b="1" i="1" dirty="0" smtClean="0">
                <a:solidFill>
                  <a:srgbClr val="00B0F0"/>
                </a:solidFill>
              </a:rPr>
              <a:t>Означення. Функцію f називають непарною, якщо для будь-якого x з області визначення f (–x) = –f (x). </a:t>
            </a:r>
          </a:p>
          <a:p>
            <a:pPr marL="0" indent="355600">
              <a:buNone/>
            </a:pPr>
            <a:r>
              <a:rPr lang="uk-UA" b="1" i="1" dirty="0" smtClean="0"/>
              <a:t>Очевидно, що функція y = x</a:t>
            </a:r>
            <a:r>
              <a:rPr lang="uk-UA" b="1" i="1" baseline="30000" dirty="0" smtClean="0"/>
              <a:t>2</a:t>
            </a:r>
            <a:r>
              <a:rPr lang="uk-UA" b="1" i="1" dirty="0" smtClean="0"/>
              <a:t> є парною, а функція y = x</a:t>
            </a:r>
            <a:r>
              <a:rPr lang="uk-UA" b="1" i="1" baseline="30000" dirty="0" smtClean="0"/>
              <a:t>3</a:t>
            </a:r>
            <a:r>
              <a:rPr lang="uk-UA" b="1" i="1" dirty="0" smtClean="0"/>
              <a:t> — непарною. </a:t>
            </a:r>
          </a:p>
        </p:txBody>
      </p:sp>
      <p:pic>
        <p:nvPicPr>
          <p:cNvPr id="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052736"/>
            <a:ext cx="2880320" cy="273016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3470566"/>
            <a:ext cx="2123728" cy="338743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ru-RU" b="1" dirty="0" err="1" smtClean="0"/>
              <a:t>Парні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непарні</a:t>
            </a:r>
            <a:r>
              <a:rPr lang="ru-RU" b="1" dirty="0" smtClean="0"/>
              <a:t> </a:t>
            </a:r>
            <a:r>
              <a:rPr lang="ru-RU" b="1" dirty="0" err="1" smtClean="0"/>
              <a:t>функції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196752"/>
            <a:ext cx="5112568" cy="5472608"/>
          </a:xfrm>
        </p:spPr>
        <p:txBody>
          <a:bodyPr>
            <a:normAutofit fontScale="77500" lnSpcReduction="20000"/>
          </a:bodyPr>
          <a:lstStyle/>
          <a:p>
            <a:pPr marL="0" indent="355600">
              <a:buNone/>
            </a:pPr>
            <a:r>
              <a:rPr lang="ru-RU" b="1" i="1" dirty="0" err="1" smtClean="0"/>
              <a:t>Виконання</a:t>
            </a:r>
            <a:r>
              <a:rPr lang="ru-RU" b="1" i="1" dirty="0" smtClean="0"/>
              <a:t> </a:t>
            </a:r>
            <a:r>
              <a:rPr lang="ru-RU" b="1" i="1" dirty="0" err="1"/>
              <a:t>рівності</a:t>
            </a:r>
            <a:r>
              <a:rPr lang="ru-RU" b="1" i="1" dirty="0"/>
              <a:t> </a:t>
            </a:r>
            <a:r>
              <a:rPr lang="en-US" b="1" i="1" dirty="0"/>
              <a:t>f (–x) = f (x) </a:t>
            </a:r>
            <a:r>
              <a:rPr lang="ru-RU" b="1" i="1" dirty="0" err="1"/>
              <a:t>або</a:t>
            </a:r>
            <a:r>
              <a:rPr lang="ru-RU" b="1" i="1" dirty="0"/>
              <a:t> </a:t>
            </a:r>
            <a:r>
              <a:rPr lang="ru-RU" b="1" i="1" dirty="0" err="1"/>
              <a:t>рівності</a:t>
            </a:r>
            <a:r>
              <a:rPr lang="ru-RU" b="1" i="1" dirty="0"/>
              <a:t> </a:t>
            </a:r>
            <a:r>
              <a:rPr lang="en-US" b="1" i="1" dirty="0"/>
              <a:t>f (–x) = –f (x) </a:t>
            </a:r>
            <a:r>
              <a:rPr lang="ru-RU" b="1" i="1" dirty="0"/>
              <a:t>для </a:t>
            </a:r>
            <a:r>
              <a:rPr lang="ru-RU" b="1" i="1" dirty="0" err="1"/>
              <a:t>будь-якого</a:t>
            </a:r>
            <a:r>
              <a:rPr lang="ru-RU" b="1" i="1" dirty="0"/>
              <a:t> </a:t>
            </a:r>
            <a:r>
              <a:rPr lang="en-US" b="1" i="1" dirty="0"/>
              <a:t>x ∈ D (f) </a:t>
            </a:r>
            <a:r>
              <a:rPr lang="ru-RU" b="1" i="1" dirty="0" err="1"/>
              <a:t>означає</a:t>
            </a:r>
            <a:r>
              <a:rPr lang="ru-RU" b="1" i="1" dirty="0"/>
              <a:t>, </a:t>
            </a:r>
            <a:r>
              <a:rPr lang="ru-RU" b="1" i="1" dirty="0" err="1"/>
              <a:t>що</a:t>
            </a:r>
            <a:r>
              <a:rPr lang="ru-RU" b="1" i="1" dirty="0"/>
              <a:t> область </a:t>
            </a:r>
            <a:r>
              <a:rPr lang="ru-RU" b="1" i="1" dirty="0" err="1"/>
              <a:t>визначення</a:t>
            </a:r>
            <a:r>
              <a:rPr lang="ru-RU" b="1" i="1" dirty="0"/>
              <a:t> </a:t>
            </a:r>
            <a:r>
              <a:rPr lang="ru-RU" b="1" i="1" dirty="0" err="1"/>
              <a:t>функції</a:t>
            </a:r>
            <a:r>
              <a:rPr lang="ru-RU" b="1" i="1" dirty="0"/>
              <a:t> </a:t>
            </a:r>
            <a:r>
              <a:rPr lang="en-US" b="1" i="1" dirty="0"/>
              <a:t>f </a:t>
            </a:r>
            <a:r>
              <a:rPr lang="ru-RU" b="1" i="1" dirty="0" err="1"/>
              <a:t>має</a:t>
            </a:r>
            <a:r>
              <a:rPr lang="ru-RU" b="1" i="1" dirty="0"/>
              <a:t> </a:t>
            </a:r>
            <a:r>
              <a:rPr lang="ru-RU" b="1" i="1" dirty="0" err="1"/>
              <a:t>таку</a:t>
            </a:r>
            <a:r>
              <a:rPr lang="ru-RU" b="1" i="1" dirty="0"/>
              <a:t> </a:t>
            </a:r>
            <a:r>
              <a:rPr lang="ru-RU" b="1" i="1" dirty="0" err="1"/>
              <a:t>властивість</a:t>
            </a:r>
            <a:r>
              <a:rPr lang="ru-RU" b="1" i="1" dirty="0"/>
              <a:t>: </a:t>
            </a:r>
            <a:r>
              <a:rPr lang="ru-RU" b="1" i="1" dirty="0" err="1"/>
              <a:t>якщо</a:t>
            </a:r>
            <a:r>
              <a:rPr lang="ru-RU" b="1" i="1" dirty="0"/>
              <a:t> </a:t>
            </a:r>
            <a:r>
              <a:rPr lang="en-US" b="1" i="1" dirty="0"/>
              <a:t>x</a:t>
            </a:r>
            <a:r>
              <a:rPr lang="en-US" b="1" i="1" baseline="-25000" dirty="0"/>
              <a:t>0</a:t>
            </a:r>
            <a:r>
              <a:rPr lang="en-US" b="1" i="1" dirty="0"/>
              <a:t> ∈ D (f), </a:t>
            </a:r>
            <a:r>
              <a:rPr lang="ru-RU" b="1" i="1" dirty="0"/>
              <a:t>то –</a:t>
            </a:r>
            <a:r>
              <a:rPr lang="en-US" b="1" i="1" dirty="0"/>
              <a:t>x</a:t>
            </a:r>
            <a:r>
              <a:rPr lang="en-US" b="1" i="1" baseline="-25000" dirty="0"/>
              <a:t>0</a:t>
            </a:r>
            <a:r>
              <a:rPr lang="en-US" b="1" i="1" dirty="0"/>
              <a:t> ∈ D (f). </a:t>
            </a:r>
            <a:r>
              <a:rPr lang="ru-RU" b="1" i="1" dirty="0" err="1"/>
              <a:t>Таку</a:t>
            </a:r>
            <a:r>
              <a:rPr lang="ru-RU" b="1" i="1" dirty="0"/>
              <a:t> </a:t>
            </a:r>
            <a:r>
              <a:rPr lang="ru-RU" b="1" i="1" dirty="0" err="1"/>
              <a:t>множину</a:t>
            </a:r>
            <a:r>
              <a:rPr lang="ru-RU" b="1" i="1" dirty="0"/>
              <a:t> </a:t>
            </a:r>
            <a:r>
              <a:rPr lang="ru-RU" b="1" i="1" dirty="0" err="1"/>
              <a:t>називають</a:t>
            </a:r>
            <a:r>
              <a:rPr lang="ru-RU" b="1" i="1" dirty="0"/>
              <a:t> </a:t>
            </a:r>
            <a:r>
              <a:rPr lang="ru-RU" b="1" i="1" dirty="0" err="1">
                <a:solidFill>
                  <a:srgbClr val="00B0F0"/>
                </a:solidFill>
              </a:rPr>
              <a:t>симетричною</a:t>
            </a:r>
            <a:r>
              <a:rPr lang="ru-RU" b="1" i="1" dirty="0">
                <a:solidFill>
                  <a:srgbClr val="00B0F0"/>
                </a:solidFill>
              </a:rPr>
              <a:t> </a:t>
            </a:r>
            <a:r>
              <a:rPr lang="ru-RU" b="1" i="1" dirty="0" err="1">
                <a:solidFill>
                  <a:srgbClr val="00B0F0"/>
                </a:solidFill>
              </a:rPr>
              <a:t>відносно</a:t>
            </a:r>
            <a:r>
              <a:rPr lang="ru-RU" b="1" i="1" dirty="0">
                <a:solidFill>
                  <a:srgbClr val="00B0F0"/>
                </a:solidFill>
              </a:rPr>
              <a:t> початку координат. </a:t>
            </a:r>
            <a:endParaRPr lang="ru-RU" b="1" i="1" dirty="0" smtClean="0">
              <a:solidFill>
                <a:srgbClr val="00B0F0"/>
              </a:solidFill>
            </a:endParaRPr>
          </a:p>
          <a:p>
            <a:pPr marL="0" indent="355600">
              <a:buNone/>
            </a:pPr>
            <a:r>
              <a:rPr lang="ru-RU" b="1" i="1" dirty="0" err="1" smtClean="0"/>
              <a:t>Якщо</a:t>
            </a:r>
            <a:r>
              <a:rPr lang="ru-RU" b="1" i="1" dirty="0" smtClean="0"/>
              <a:t> область </a:t>
            </a:r>
            <a:r>
              <a:rPr lang="ru-RU" b="1" i="1" dirty="0" err="1" smtClean="0"/>
              <a:t>визначення</a:t>
            </a:r>
            <a:r>
              <a:rPr lang="ru-RU" b="1" i="1" dirty="0" smtClean="0"/>
              <a:t> </a:t>
            </a:r>
            <a:r>
              <a:rPr lang="ru-RU" b="1" i="1" dirty="0" err="1"/>
              <a:t>функції</a:t>
            </a:r>
            <a:r>
              <a:rPr lang="ru-RU" b="1" i="1" dirty="0"/>
              <a:t> не </a:t>
            </a:r>
            <a:r>
              <a:rPr lang="ru-RU" b="1" i="1" dirty="0" err="1"/>
              <a:t>є</a:t>
            </a:r>
            <a:r>
              <a:rPr lang="ru-RU" b="1" i="1" dirty="0"/>
              <a:t> </a:t>
            </a:r>
            <a:r>
              <a:rPr lang="ru-RU" b="1" i="1" dirty="0" err="1"/>
              <a:t>симетричною</a:t>
            </a:r>
            <a:r>
              <a:rPr lang="ru-RU" b="1" i="1" dirty="0"/>
              <a:t> </a:t>
            </a:r>
            <a:r>
              <a:rPr lang="ru-RU" b="1" i="1" dirty="0" err="1"/>
              <a:t>відносно</a:t>
            </a:r>
            <a:r>
              <a:rPr lang="ru-RU" b="1" i="1" dirty="0"/>
              <a:t> початку координат, то </a:t>
            </a:r>
            <a:r>
              <a:rPr lang="ru-RU" b="1" i="1" dirty="0" err="1"/>
              <a:t>ця</a:t>
            </a:r>
            <a:r>
              <a:rPr lang="ru-RU" b="1" i="1" dirty="0"/>
              <a:t> </a:t>
            </a:r>
            <a:r>
              <a:rPr lang="ru-RU" b="1" i="1" dirty="0" err="1"/>
              <a:t>функція</a:t>
            </a:r>
            <a:r>
              <a:rPr lang="ru-RU" b="1" i="1" dirty="0"/>
              <a:t> не </a:t>
            </a:r>
            <a:r>
              <a:rPr lang="ru-RU" b="1" i="1" dirty="0" err="1"/>
              <a:t>може</a:t>
            </a:r>
            <a:r>
              <a:rPr lang="ru-RU" b="1" i="1" dirty="0"/>
              <a:t> бути парною (непарною). </a:t>
            </a:r>
            <a:endParaRPr lang="ru-RU" b="1" i="1" dirty="0" smtClean="0"/>
          </a:p>
          <a:p>
            <a:pPr marL="0" indent="355600">
              <a:buNone/>
            </a:pPr>
            <a:r>
              <a:rPr lang="ru-RU" dirty="0" err="1" smtClean="0"/>
              <a:t>Наприклад</a:t>
            </a:r>
            <a:r>
              <a:rPr lang="ru-RU" dirty="0"/>
              <a:t>, </a:t>
            </a:r>
            <a:endParaRPr lang="ru-RU" dirty="0" smtClean="0"/>
          </a:p>
          <a:p>
            <a:pPr marL="0" indent="355600">
              <a:buNone/>
            </a:pPr>
            <a:r>
              <a:rPr lang="ru-RU" dirty="0" err="1" smtClean="0"/>
              <a:t>О</a:t>
            </a:r>
            <a:r>
              <a:rPr lang="ru-RU" dirty="0" err="1" smtClean="0"/>
              <a:t>бластю</a:t>
            </a:r>
            <a:r>
              <a:rPr lang="ru-RU" dirty="0" smtClean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smtClean="0"/>
              <a:t>                  </a:t>
            </a:r>
            <a:r>
              <a:rPr lang="en-US" dirty="0" smtClean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множина</a:t>
            </a:r>
            <a:r>
              <a:rPr lang="ru-RU" dirty="0"/>
              <a:t> (–∞; 1) </a:t>
            </a:r>
            <a:r>
              <a:rPr lang="en-US" dirty="0" smtClean="0">
                <a:sym typeface="Symbol"/>
              </a:rPr>
              <a:t></a:t>
            </a:r>
            <a:r>
              <a:rPr lang="en-US" dirty="0" smtClean="0"/>
              <a:t> </a:t>
            </a:r>
            <a:r>
              <a:rPr lang="en-US" dirty="0"/>
              <a:t>(1; +∞), </a:t>
            </a:r>
            <a:r>
              <a:rPr lang="ru-RU" dirty="0"/>
              <a:t>яка не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симетричною</a:t>
            </a:r>
            <a:r>
              <a:rPr lang="ru-RU" dirty="0"/>
              <a:t> </a:t>
            </a:r>
            <a:r>
              <a:rPr lang="ru-RU" dirty="0" err="1"/>
              <a:t>відносно</a:t>
            </a:r>
            <a:r>
              <a:rPr lang="ru-RU" dirty="0"/>
              <a:t> початку </a:t>
            </a:r>
            <a:r>
              <a:rPr lang="ru-RU" dirty="0" smtClean="0"/>
              <a:t>координат</a:t>
            </a:r>
            <a:r>
              <a:rPr lang="ru-RU" dirty="0"/>
              <a:t>. Тому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функція</a:t>
            </a:r>
            <a:r>
              <a:rPr lang="ru-RU" dirty="0"/>
              <a:t> не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b="1" dirty="0" err="1">
                <a:solidFill>
                  <a:srgbClr val="00B0F0"/>
                </a:solidFill>
              </a:rPr>
              <a:t>ні</a:t>
            </a:r>
            <a:r>
              <a:rPr lang="ru-RU" b="1" dirty="0">
                <a:solidFill>
                  <a:srgbClr val="00B0F0"/>
                </a:solidFill>
              </a:rPr>
              <a:t> парною, </a:t>
            </a:r>
            <a:r>
              <a:rPr lang="ru-RU" b="1" dirty="0" err="1">
                <a:solidFill>
                  <a:srgbClr val="00B0F0"/>
                </a:solidFill>
              </a:rPr>
              <a:t>ні</a:t>
            </a:r>
            <a:r>
              <a:rPr lang="ru-RU" b="1" dirty="0">
                <a:solidFill>
                  <a:srgbClr val="00B0F0"/>
                </a:solidFill>
              </a:rPr>
              <a:t> непарною. </a:t>
            </a: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340768"/>
            <a:ext cx="3891062" cy="3821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4509120"/>
            <a:ext cx="8572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Приклад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124744"/>
            <a:ext cx="5616624" cy="5001419"/>
          </a:xfrm>
        </p:spPr>
        <p:txBody>
          <a:bodyPr>
            <a:normAutofit/>
          </a:bodyPr>
          <a:lstStyle/>
          <a:p>
            <a:pPr marL="0" indent="355600">
              <a:buNone/>
            </a:pPr>
            <a:r>
              <a:rPr lang="ru-RU" dirty="0" err="1" smtClean="0"/>
              <a:t>Доведіть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функція</a:t>
            </a:r>
            <a:r>
              <a:rPr lang="ru-RU" dirty="0" smtClean="0"/>
              <a:t> </a:t>
            </a:r>
            <a:r>
              <a:rPr lang="en-US" dirty="0" smtClean="0"/>
              <a:t>f (x) = x</a:t>
            </a:r>
            <a:r>
              <a:rPr lang="en-US" baseline="30000" dirty="0" smtClean="0"/>
              <a:t>3</a:t>
            </a:r>
            <a:r>
              <a:rPr lang="en-US" dirty="0" smtClean="0"/>
              <a:t> – x </a:t>
            </a:r>
            <a:r>
              <a:rPr lang="ru-RU" dirty="0" err="1" smtClean="0"/>
              <a:t>є</a:t>
            </a:r>
            <a:r>
              <a:rPr lang="ru-RU" dirty="0" smtClean="0"/>
              <a:t> непарною. </a:t>
            </a:r>
            <a:endParaRPr lang="ru-RU" dirty="0" smtClean="0"/>
          </a:p>
          <a:p>
            <a:pPr marL="0" indent="355600">
              <a:buNone/>
            </a:pPr>
            <a:r>
              <a:rPr lang="ru-RU" dirty="0" err="1" smtClean="0"/>
              <a:t>Розв’язання</a:t>
            </a:r>
            <a:r>
              <a:rPr lang="ru-RU" dirty="0" smtClean="0"/>
              <a:t>. </a:t>
            </a:r>
            <a:endParaRPr lang="en-US" dirty="0" smtClean="0"/>
          </a:p>
          <a:p>
            <a:pPr marL="0" indent="355600">
              <a:buNone/>
            </a:pP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en-US" dirty="0" smtClean="0"/>
              <a:t>D (f) = </a:t>
            </a:r>
            <a:r>
              <a:rPr lang="en-US" dirty="0" smtClean="0"/>
              <a:t>R, </a:t>
            </a:r>
            <a:r>
              <a:rPr lang="ru-RU" dirty="0" smtClean="0"/>
              <a:t>то область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 </a:t>
            </a:r>
            <a:r>
              <a:rPr lang="en-US" dirty="0" smtClean="0"/>
              <a:t>f </a:t>
            </a:r>
            <a:r>
              <a:rPr lang="ru-RU" dirty="0" err="1" smtClean="0"/>
              <a:t>симетрична</a:t>
            </a:r>
            <a:r>
              <a:rPr lang="ru-RU" dirty="0" smtClean="0"/>
              <a:t> </a:t>
            </a:r>
            <a:r>
              <a:rPr lang="ru-RU" dirty="0" err="1" smtClean="0"/>
              <a:t>відносно</a:t>
            </a:r>
            <a:r>
              <a:rPr lang="ru-RU" dirty="0" smtClean="0"/>
              <a:t> початку координат. </a:t>
            </a:r>
            <a:endParaRPr lang="en-US" dirty="0" smtClean="0"/>
          </a:p>
          <a:p>
            <a:pPr marL="0" indent="355600">
              <a:buNone/>
            </a:pPr>
            <a:r>
              <a:rPr lang="ru-RU" dirty="0" smtClean="0"/>
              <a:t>Для </a:t>
            </a:r>
            <a:r>
              <a:rPr lang="ru-RU" dirty="0" err="1" smtClean="0"/>
              <a:t>будь-якого</a:t>
            </a:r>
            <a:r>
              <a:rPr lang="ru-RU" dirty="0" smtClean="0"/>
              <a:t> </a:t>
            </a:r>
            <a:r>
              <a:rPr lang="en-US" i="1" dirty="0" smtClean="0"/>
              <a:t>x ∈ D (f) </a:t>
            </a:r>
            <a:r>
              <a:rPr lang="ru-RU" i="1" dirty="0" err="1" smtClean="0"/>
              <a:t>маємо</a:t>
            </a:r>
            <a:r>
              <a:rPr lang="ru-RU" i="1" dirty="0" smtClean="0"/>
              <a:t> </a:t>
            </a:r>
            <a:r>
              <a:rPr lang="en-US" i="1" dirty="0" smtClean="0"/>
              <a:t>                        f </a:t>
            </a:r>
            <a:r>
              <a:rPr lang="en-US" i="1" dirty="0" smtClean="0"/>
              <a:t>(–x) = (–x)</a:t>
            </a:r>
            <a:r>
              <a:rPr lang="en-US" i="1" baseline="30000" dirty="0" smtClean="0"/>
              <a:t>3</a:t>
            </a:r>
            <a:r>
              <a:rPr lang="en-US" i="1" dirty="0" smtClean="0"/>
              <a:t> – (–x) = –x</a:t>
            </a:r>
            <a:r>
              <a:rPr lang="en-US" i="1" baseline="30000" dirty="0" smtClean="0"/>
              <a:t>3</a:t>
            </a:r>
            <a:r>
              <a:rPr lang="en-US" i="1" dirty="0" smtClean="0"/>
              <a:t> + x = = –f (x). </a:t>
            </a:r>
            <a:endParaRPr lang="en-US" i="1" dirty="0" smtClean="0"/>
          </a:p>
          <a:p>
            <a:pPr marL="0" indent="355600">
              <a:buNone/>
            </a:pPr>
            <a:r>
              <a:rPr lang="ru-RU" i="1" dirty="0" err="1" smtClean="0"/>
              <a:t>Отже</a:t>
            </a:r>
            <a:r>
              <a:rPr lang="ru-RU" i="1" dirty="0" smtClean="0"/>
              <a:t>, </a:t>
            </a:r>
            <a:r>
              <a:rPr lang="ru-RU" i="1" dirty="0" err="1" smtClean="0"/>
              <a:t>функція</a:t>
            </a:r>
            <a:r>
              <a:rPr lang="ru-RU" i="1" dirty="0" smtClean="0"/>
              <a:t> </a:t>
            </a:r>
            <a:r>
              <a:rPr lang="en-US" i="1" dirty="0" smtClean="0"/>
              <a:t>f </a:t>
            </a:r>
            <a:r>
              <a:rPr lang="ru-RU" i="1" dirty="0" err="1" smtClean="0"/>
              <a:t>є</a:t>
            </a:r>
            <a:r>
              <a:rPr lang="ru-RU" i="1" dirty="0" smtClean="0"/>
              <a:t> непарною.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3077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556792"/>
            <a:ext cx="2905125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ru-RU" dirty="0" smtClean="0"/>
              <a:t>Приклад 2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5" y="1124744"/>
            <a:ext cx="4680521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564904"/>
            <a:ext cx="8664003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dirty="0" smtClean="0"/>
              <a:t>Теорема </a:t>
            </a:r>
            <a:r>
              <a:rPr lang="ru-RU" b="1" dirty="0" smtClean="0"/>
              <a:t>4.1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5436096" cy="5661248"/>
          </a:xfrm>
        </p:spPr>
        <p:txBody>
          <a:bodyPr>
            <a:normAutofit fontScale="85000" lnSpcReduction="10000"/>
          </a:bodyPr>
          <a:lstStyle/>
          <a:p>
            <a:pPr marL="0" indent="355600">
              <a:buNone/>
            </a:pPr>
            <a:r>
              <a:rPr lang="ru-RU" b="1" i="1" dirty="0" err="1" smtClean="0"/>
              <a:t>Вісь</a:t>
            </a:r>
            <a:r>
              <a:rPr lang="ru-RU" b="1" i="1" dirty="0" smtClean="0"/>
              <a:t> </a:t>
            </a:r>
            <a:r>
              <a:rPr lang="ru-RU" b="1" i="1" dirty="0"/>
              <a:t>ординат </a:t>
            </a:r>
            <a:r>
              <a:rPr lang="ru-RU" b="1" i="1" dirty="0" err="1"/>
              <a:t>є</a:t>
            </a:r>
            <a:r>
              <a:rPr lang="ru-RU" b="1" i="1" dirty="0"/>
              <a:t> </a:t>
            </a:r>
            <a:r>
              <a:rPr lang="ru-RU" b="1" i="1" dirty="0" err="1"/>
              <a:t>віссю</a:t>
            </a:r>
            <a:r>
              <a:rPr lang="ru-RU" b="1" i="1" dirty="0"/>
              <a:t> </a:t>
            </a:r>
            <a:r>
              <a:rPr lang="ru-RU" b="1" i="1" dirty="0" err="1"/>
              <a:t>симетрії</a:t>
            </a:r>
            <a:r>
              <a:rPr lang="ru-RU" b="1" i="1" dirty="0"/>
              <a:t> </a:t>
            </a:r>
            <a:r>
              <a:rPr lang="ru-RU" b="1" i="1" dirty="0" err="1"/>
              <a:t>графіка</a:t>
            </a:r>
            <a:r>
              <a:rPr lang="ru-RU" b="1" i="1" dirty="0"/>
              <a:t> </a:t>
            </a:r>
            <a:r>
              <a:rPr lang="ru-RU" b="1" i="1" dirty="0" err="1"/>
              <a:t>парної</a:t>
            </a:r>
            <a:r>
              <a:rPr lang="ru-RU" b="1" i="1" dirty="0"/>
              <a:t> </a:t>
            </a:r>
            <a:r>
              <a:rPr lang="ru-RU" b="1" i="1" dirty="0" err="1"/>
              <a:t>функції</a:t>
            </a:r>
            <a:r>
              <a:rPr lang="ru-RU" b="1" i="1" dirty="0"/>
              <a:t>. </a:t>
            </a:r>
            <a:endParaRPr lang="en-US" b="1" i="1" dirty="0" smtClean="0"/>
          </a:p>
          <a:p>
            <a:pPr marL="0" indent="355600">
              <a:buNone/>
            </a:pPr>
            <a:r>
              <a:rPr lang="ru-RU" dirty="0" err="1" smtClean="0"/>
              <a:t>Доведення</a:t>
            </a:r>
            <a:r>
              <a:rPr lang="ru-RU" dirty="0"/>
              <a:t>. </a:t>
            </a:r>
            <a:endParaRPr lang="en-US" dirty="0" smtClean="0"/>
          </a:p>
          <a:p>
            <a:pPr marL="0" indent="355600">
              <a:buNone/>
            </a:pPr>
            <a:r>
              <a:rPr lang="ru-RU" dirty="0" smtClean="0"/>
              <a:t>Для </a:t>
            </a:r>
            <a:r>
              <a:rPr lang="ru-RU" dirty="0" err="1"/>
              <a:t>доведення</a:t>
            </a:r>
            <a:r>
              <a:rPr lang="ru-RU" dirty="0"/>
              <a:t> </a:t>
            </a:r>
            <a:r>
              <a:rPr lang="ru-RU" dirty="0" err="1"/>
              <a:t>теореми</a:t>
            </a:r>
            <a:r>
              <a:rPr lang="ru-RU" dirty="0"/>
              <a:t> </a:t>
            </a:r>
            <a:r>
              <a:rPr lang="ru-RU" dirty="0" err="1"/>
              <a:t>достатньо</a:t>
            </a:r>
            <a:r>
              <a:rPr lang="ru-RU" dirty="0"/>
              <a:t> </a:t>
            </a:r>
            <a:r>
              <a:rPr lang="ru-RU" dirty="0" err="1"/>
              <a:t>показати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коли точка </a:t>
            </a:r>
            <a:r>
              <a:rPr lang="en-US" dirty="0"/>
              <a:t>M (a; b)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графіку</a:t>
            </a:r>
            <a:r>
              <a:rPr lang="ru-RU" dirty="0"/>
              <a:t> </a:t>
            </a:r>
            <a:r>
              <a:rPr lang="ru-RU" dirty="0" err="1"/>
              <a:t>парної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, то точка </a:t>
            </a:r>
            <a:r>
              <a:rPr lang="en-US" dirty="0"/>
              <a:t>M</a:t>
            </a:r>
            <a:r>
              <a:rPr lang="en-US" baseline="-25000" dirty="0"/>
              <a:t>1</a:t>
            </a:r>
            <a:r>
              <a:rPr lang="en-US" dirty="0"/>
              <a:t> (–a; b)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графіку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точка </a:t>
            </a:r>
            <a:r>
              <a:rPr lang="en-US" dirty="0"/>
              <a:t>M (a; b)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графіку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en-US" dirty="0"/>
              <a:t>f, </a:t>
            </a:r>
            <a:r>
              <a:rPr lang="ru-RU" dirty="0"/>
              <a:t>то </a:t>
            </a:r>
            <a:r>
              <a:rPr lang="en-US" dirty="0"/>
              <a:t>f (a) = b.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функція</a:t>
            </a:r>
            <a:r>
              <a:rPr lang="ru-RU" dirty="0"/>
              <a:t> </a:t>
            </a:r>
            <a:r>
              <a:rPr lang="en-US" dirty="0"/>
              <a:t>f </a:t>
            </a:r>
            <a:r>
              <a:rPr lang="ru-RU" dirty="0" err="1"/>
              <a:t>є</a:t>
            </a:r>
            <a:r>
              <a:rPr lang="ru-RU" dirty="0"/>
              <a:t> парною, то </a:t>
            </a:r>
            <a:r>
              <a:rPr lang="en-US" dirty="0"/>
              <a:t>f (–a) = f (a) = b.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означає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точка </a:t>
            </a:r>
            <a:r>
              <a:rPr lang="en-US" dirty="0"/>
              <a:t>M</a:t>
            </a:r>
            <a:r>
              <a:rPr lang="en-US" baseline="-25000" dirty="0"/>
              <a:t>1</a:t>
            </a:r>
            <a:r>
              <a:rPr lang="en-US" dirty="0"/>
              <a:t> (–a; b)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графіку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en-US" dirty="0"/>
              <a:t>f (</a:t>
            </a:r>
            <a:r>
              <a:rPr lang="ru-RU" dirty="0"/>
              <a:t>рис. 19). </a:t>
            </a:r>
            <a:endParaRPr lang="ru-RU" dirty="0" smtClean="0"/>
          </a:p>
          <a:p>
            <a:pPr marL="0" indent="355600">
              <a:buNone/>
            </a:pPr>
            <a:r>
              <a:rPr lang="ru-RU" dirty="0" smtClean="0"/>
              <a:t>Для </a:t>
            </a:r>
            <a:r>
              <a:rPr lang="ru-RU" dirty="0" err="1" smtClean="0"/>
              <a:t>будь-якого</a:t>
            </a:r>
            <a:r>
              <a:rPr lang="ru-RU" dirty="0" smtClean="0"/>
              <a:t> </a:t>
            </a:r>
            <a:r>
              <a:rPr lang="en-US" i="1" dirty="0" smtClean="0"/>
              <a:t>x ∈ D (f) </a:t>
            </a:r>
            <a:r>
              <a:rPr lang="ru-RU" i="1" dirty="0" err="1" smtClean="0"/>
              <a:t>маємо</a:t>
            </a:r>
            <a:r>
              <a:rPr lang="ru-RU" i="1" dirty="0" smtClean="0"/>
              <a:t> </a:t>
            </a:r>
            <a:endParaRPr lang="en-US" i="1" dirty="0" smtClean="0"/>
          </a:p>
          <a:p>
            <a:pPr marL="0" indent="355600">
              <a:buNone/>
            </a:pPr>
            <a:r>
              <a:rPr lang="en-US" i="1" dirty="0" smtClean="0"/>
              <a:t>f </a:t>
            </a:r>
            <a:r>
              <a:rPr lang="en-US" i="1" dirty="0" smtClean="0"/>
              <a:t>(–x) = (–x)</a:t>
            </a:r>
            <a:r>
              <a:rPr lang="en-US" i="1" baseline="30000" dirty="0" smtClean="0"/>
              <a:t>3</a:t>
            </a:r>
            <a:r>
              <a:rPr lang="en-US" i="1" dirty="0" smtClean="0"/>
              <a:t> – (–x) = –x</a:t>
            </a:r>
            <a:r>
              <a:rPr lang="en-US" i="1" baseline="30000" dirty="0" smtClean="0"/>
              <a:t>3</a:t>
            </a:r>
            <a:r>
              <a:rPr lang="en-US" i="1" dirty="0" smtClean="0"/>
              <a:t> + x = = –f (x). </a:t>
            </a:r>
            <a:endParaRPr lang="en-US" i="1" dirty="0" smtClean="0"/>
          </a:p>
          <a:p>
            <a:pPr marL="0" indent="355600">
              <a:buNone/>
            </a:pPr>
            <a:r>
              <a:rPr lang="ru-RU" i="1" dirty="0" err="1" smtClean="0"/>
              <a:t>Отже</a:t>
            </a:r>
            <a:r>
              <a:rPr lang="ru-RU" i="1" dirty="0" smtClean="0"/>
              <a:t>, </a:t>
            </a:r>
            <a:r>
              <a:rPr lang="ru-RU" i="1" dirty="0" err="1" smtClean="0"/>
              <a:t>функція</a:t>
            </a:r>
            <a:r>
              <a:rPr lang="ru-RU" i="1" dirty="0" smtClean="0"/>
              <a:t> </a:t>
            </a:r>
            <a:r>
              <a:rPr lang="en-US" i="1" dirty="0" smtClean="0"/>
              <a:t>f </a:t>
            </a:r>
            <a:r>
              <a:rPr lang="ru-RU" i="1" dirty="0" err="1" smtClean="0"/>
              <a:t>є</a:t>
            </a:r>
            <a:r>
              <a:rPr lang="ru-RU" i="1" dirty="0" smtClean="0"/>
              <a:t> непарною.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908720"/>
            <a:ext cx="3740764" cy="3763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4869160"/>
            <a:ext cx="1872208" cy="1823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Теорема 4.2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268760"/>
            <a:ext cx="4752528" cy="4857403"/>
          </a:xfrm>
        </p:spPr>
        <p:txBody>
          <a:bodyPr>
            <a:normAutofit fontScale="92500" lnSpcReduction="10000"/>
          </a:bodyPr>
          <a:lstStyle/>
          <a:p>
            <a:pPr marL="0" indent="355600">
              <a:buNone/>
            </a:pPr>
            <a:r>
              <a:rPr lang="ru-RU" b="1" i="1" dirty="0" smtClean="0"/>
              <a:t>Початок </a:t>
            </a:r>
            <a:r>
              <a:rPr lang="ru-RU" b="1" i="1" dirty="0"/>
              <a:t>координат </a:t>
            </a:r>
            <a:r>
              <a:rPr lang="ru-RU" b="1" i="1" dirty="0" err="1"/>
              <a:t>є</a:t>
            </a:r>
            <a:r>
              <a:rPr lang="ru-RU" b="1" i="1" dirty="0"/>
              <a:t> центром </a:t>
            </a:r>
            <a:r>
              <a:rPr lang="ru-RU" b="1" i="1" dirty="0" err="1"/>
              <a:t>симетрії</a:t>
            </a:r>
            <a:r>
              <a:rPr lang="ru-RU" b="1" i="1" dirty="0"/>
              <a:t> </a:t>
            </a:r>
            <a:r>
              <a:rPr lang="ru-RU" b="1" i="1" dirty="0" err="1"/>
              <a:t>графіка</a:t>
            </a:r>
            <a:r>
              <a:rPr lang="ru-RU" b="1" i="1" dirty="0"/>
              <a:t> </a:t>
            </a:r>
            <a:r>
              <a:rPr lang="ru-RU" b="1" i="1" dirty="0" err="1"/>
              <a:t>непарної</a:t>
            </a:r>
            <a:r>
              <a:rPr lang="ru-RU" b="1" i="1" dirty="0"/>
              <a:t> </a:t>
            </a:r>
            <a:r>
              <a:rPr lang="ru-RU" b="1" i="1" dirty="0" err="1"/>
              <a:t>функції</a:t>
            </a:r>
            <a:r>
              <a:rPr lang="ru-RU" b="1" i="1" dirty="0"/>
              <a:t>. </a:t>
            </a:r>
            <a:endParaRPr lang="ru-RU" b="1" i="1" dirty="0" smtClean="0"/>
          </a:p>
          <a:p>
            <a:pPr marL="0" indent="355600">
              <a:buNone/>
            </a:pPr>
            <a:r>
              <a:rPr lang="ru-RU" b="1" i="1" dirty="0" err="1" smtClean="0"/>
              <a:t>Доведіть</a:t>
            </a:r>
            <a:r>
              <a:rPr lang="ru-RU" b="1" i="1" dirty="0" smtClean="0"/>
              <a:t> </a:t>
            </a:r>
            <a:r>
              <a:rPr lang="ru-RU" b="1" i="1" dirty="0" err="1"/>
              <a:t>цю</a:t>
            </a:r>
            <a:r>
              <a:rPr lang="ru-RU" b="1" i="1" dirty="0"/>
              <a:t> теорему </a:t>
            </a:r>
            <a:r>
              <a:rPr lang="ru-RU" b="1" i="1" dirty="0" err="1"/>
              <a:t>самостійно</a:t>
            </a:r>
            <a:r>
              <a:rPr lang="ru-RU" b="1" i="1" dirty="0"/>
              <a:t> (рис. 20). </a:t>
            </a:r>
            <a:endParaRPr lang="en-US" b="1" i="1" dirty="0" smtClean="0"/>
          </a:p>
          <a:p>
            <a:pPr marL="0" indent="355600">
              <a:buNone/>
            </a:pPr>
            <a:r>
              <a:rPr lang="ru-RU" b="1" i="1" dirty="0" smtClean="0"/>
              <a:t>Очевидно</a:t>
            </a:r>
            <a:r>
              <a:rPr lang="ru-RU" b="1" i="1" dirty="0"/>
              <a:t>, </a:t>
            </a:r>
            <a:r>
              <a:rPr lang="ru-RU" b="1" i="1" dirty="0" err="1"/>
              <a:t>що</a:t>
            </a:r>
            <a:r>
              <a:rPr lang="ru-RU" b="1" i="1" dirty="0"/>
              <a:t> </a:t>
            </a:r>
            <a:r>
              <a:rPr lang="ru-RU" b="1" i="1" dirty="0" err="1"/>
              <a:t>функція</a:t>
            </a:r>
            <a:r>
              <a:rPr lang="ru-RU" b="1" i="1" dirty="0"/>
              <a:t> </a:t>
            </a:r>
            <a:r>
              <a:rPr lang="en-US" b="1" i="1" dirty="0"/>
              <a:t>y = 0, </a:t>
            </a:r>
            <a:r>
              <a:rPr lang="ru-RU" b="1" i="1" dirty="0"/>
              <a:t>у </a:t>
            </a:r>
            <a:r>
              <a:rPr lang="ru-RU" b="1" i="1" dirty="0" err="1"/>
              <a:t>якої</a:t>
            </a:r>
            <a:r>
              <a:rPr lang="ru-RU" b="1" i="1" dirty="0"/>
              <a:t> </a:t>
            </a:r>
            <a:r>
              <a:rPr lang="en-US" b="1" i="1" dirty="0"/>
              <a:t>D (y) = R, </a:t>
            </a:r>
            <a:r>
              <a:rPr lang="ru-RU" b="1" i="1" dirty="0" err="1"/>
              <a:t>одночасно</a:t>
            </a:r>
            <a:r>
              <a:rPr lang="ru-RU" b="1" i="1" dirty="0"/>
              <a:t> </a:t>
            </a:r>
            <a:r>
              <a:rPr lang="ru-RU" b="1" i="1" dirty="0" err="1"/>
              <a:t>є</a:t>
            </a:r>
            <a:r>
              <a:rPr lang="ru-RU" b="1" i="1" dirty="0"/>
              <a:t> </a:t>
            </a:r>
            <a:r>
              <a:rPr lang="ru-RU" b="1" i="1" dirty="0" err="1"/>
              <a:t>і</a:t>
            </a:r>
            <a:r>
              <a:rPr lang="ru-RU" b="1" i="1" dirty="0"/>
              <a:t> парною, </a:t>
            </a:r>
            <a:r>
              <a:rPr lang="ru-RU" b="1" i="1" dirty="0" err="1"/>
              <a:t>і</a:t>
            </a:r>
            <a:r>
              <a:rPr lang="ru-RU" b="1" i="1" dirty="0"/>
              <a:t> непарною. </a:t>
            </a:r>
            <a:r>
              <a:rPr lang="ru-RU" b="1" i="1" dirty="0" err="1"/>
              <a:t>Можна</a:t>
            </a:r>
            <a:r>
              <a:rPr lang="ru-RU" b="1" i="1" dirty="0"/>
              <a:t> </a:t>
            </a:r>
            <a:r>
              <a:rPr lang="ru-RU" b="1" i="1" dirty="0" err="1"/>
              <a:t>показати</a:t>
            </a:r>
            <a:r>
              <a:rPr lang="ru-RU" b="1" i="1" dirty="0"/>
              <a:t>, </a:t>
            </a:r>
            <a:r>
              <a:rPr lang="ru-RU" b="1" i="1" dirty="0" err="1"/>
              <a:t>що</a:t>
            </a:r>
            <a:r>
              <a:rPr lang="ru-RU" b="1" i="1" dirty="0"/>
              <a:t> </a:t>
            </a:r>
            <a:r>
              <a:rPr lang="ru-RU" b="1" i="1" dirty="0" err="1"/>
              <a:t>інших</a:t>
            </a:r>
            <a:r>
              <a:rPr lang="ru-RU" b="1" i="1" dirty="0"/>
              <a:t> </a:t>
            </a:r>
            <a:r>
              <a:rPr lang="ru-RU" b="1" i="1" dirty="0" err="1"/>
              <a:t>функцій</a:t>
            </a:r>
            <a:r>
              <a:rPr lang="ru-RU" b="1" i="1" dirty="0"/>
              <a:t> </a:t>
            </a:r>
            <a:r>
              <a:rPr lang="ru-RU" b="1" i="1" dirty="0" err="1"/>
              <a:t>з</a:t>
            </a:r>
            <a:r>
              <a:rPr lang="ru-RU" b="1" i="1" dirty="0"/>
              <a:t> </a:t>
            </a:r>
            <a:r>
              <a:rPr lang="ru-RU" b="1" i="1" dirty="0" err="1"/>
              <a:t>областю</a:t>
            </a:r>
            <a:r>
              <a:rPr lang="ru-RU" b="1" i="1" dirty="0"/>
              <a:t> </a:t>
            </a:r>
            <a:r>
              <a:rPr lang="ru-RU" b="1" i="1" dirty="0" err="1"/>
              <a:t>визначення</a:t>
            </a:r>
            <a:r>
              <a:rPr lang="ru-RU" b="1" i="1" dirty="0"/>
              <a:t> </a:t>
            </a:r>
            <a:r>
              <a:rPr lang="en-US" b="1" i="1" dirty="0"/>
              <a:t>R, </a:t>
            </a:r>
            <a:r>
              <a:rPr lang="ru-RU" b="1" i="1" dirty="0" err="1"/>
              <a:t>які</a:t>
            </a:r>
            <a:r>
              <a:rPr lang="ru-RU" b="1" i="1" dirty="0"/>
              <a:t> </a:t>
            </a:r>
            <a:r>
              <a:rPr lang="ru-RU" b="1" i="1" dirty="0" err="1"/>
              <a:t>є</a:t>
            </a:r>
            <a:r>
              <a:rPr lang="ru-RU" b="1" i="1" dirty="0"/>
              <a:t> </a:t>
            </a:r>
            <a:r>
              <a:rPr lang="ru-RU" b="1" i="1" dirty="0" err="1"/>
              <a:t>одночасно</a:t>
            </a:r>
            <a:r>
              <a:rPr lang="ru-RU" b="1" i="1" dirty="0"/>
              <a:t> </a:t>
            </a:r>
            <a:r>
              <a:rPr lang="ru-RU" b="1" i="1" dirty="0" err="1"/>
              <a:t>і</a:t>
            </a:r>
            <a:r>
              <a:rPr lang="ru-RU" b="1" i="1" dirty="0"/>
              <a:t> </a:t>
            </a:r>
            <a:r>
              <a:rPr lang="ru-RU" b="1" i="1" dirty="0" err="1"/>
              <a:t>парними</a:t>
            </a:r>
            <a:r>
              <a:rPr lang="ru-RU" b="1" i="1" dirty="0"/>
              <a:t>, </a:t>
            </a:r>
            <a:r>
              <a:rPr lang="ru-RU" b="1" i="1" dirty="0" err="1"/>
              <a:t>і</a:t>
            </a:r>
            <a:r>
              <a:rPr lang="ru-RU" b="1" i="1" dirty="0"/>
              <a:t> </a:t>
            </a:r>
            <a:r>
              <a:rPr lang="ru-RU" b="1" i="1" dirty="0" err="1"/>
              <a:t>непарними</a:t>
            </a:r>
            <a:r>
              <a:rPr lang="ru-RU" b="1" i="1" dirty="0"/>
              <a:t>, не </a:t>
            </a:r>
            <a:r>
              <a:rPr lang="ru-RU" b="1" i="1" dirty="0" err="1"/>
              <a:t>існує</a:t>
            </a:r>
            <a:r>
              <a:rPr lang="ru-RU" b="1" i="1" dirty="0"/>
              <a:t>.</a:t>
            </a:r>
            <a:endParaRPr lang="ru-RU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124744"/>
            <a:ext cx="3347864" cy="338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4509120"/>
            <a:ext cx="235267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Первинне закріплення теоретичного матеріалу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uk-UA" dirty="0" smtClean="0"/>
              <a:t>Яку функцію називають парною? </a:t>
            </a:r>
          </a:p>
          <a:p>
            <a:pPr marL="514350" indent="-514350">
              <a:buAutoNum type="arabicPeriod"/>
            </a:pPr>
            <a:r>
              <a:rPr lang="uk-UA" dirty="0" smtClean="0"/>
              <a:t>Яку функцію називають непарною? </a:t>
            </a:r>
          </a:p>
          <a:p>
            <a:pPr marL="514350" indent="-514350">
              <a:buAutoNum type="arabicPeriod"/>
            </a:pPr>
            <a:r>
              <a:rPr lang="uk-UA" dirty="0" smtClean="0"/>
              <a:t>Яку множину називають симетричною відносно початку координат? </a:t>
            </a:r>
          </a:p>
          <a:p>
            <a:pPr marL="514350" indent="-514350">
              <a:buAutoNum type="arabicPeriod"/>
            </a:pPr>
            <a:r>
              <a:rPr lang="uk-UA" dirty="0" smtClean="0"/>
              <a:t>Сформулюйте властивість графіка парної функції. </a:t>
            </a:r>
          </a:p>
          <a:p>
            <a:pPr marL="514350" indent="-514350">
              <a:buAutoNum type="arabicPeriod"/>
            </a:pPr>
            <a:r>
              <a:rPr lang="uk-UA" dirty="0" smtClean="0"/>
              <a:t>Сформулюйте властивість графіка непарної функції. </a:t>
            </a:r>
            <a:endParaRPr lang="uk-U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594</Words>
  <Application>Microsoft Office PowerPoint</Application>
  <PresentationFormat>Экран (4:3)</PresentationFormat>
  <Paragraphs>46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Алгебра і початки аналізу. 10 клас (за підручником Мерзляк А. Г.) </vt:lpstr>
      <vt:lpstr>Тема уроку: Парні і непарні функції</vt:lpstr>
      <vt:lpstr>Парні і непарні функції </vt:lpstr>
      <vt:lpstr>Парні і непарні функції </vt:lpstr>
      <vt:lpstr>Приклад 1</vt:lpstr>
      <vt:lpstr>Приклад 2</vt:lpstr>
      <vt:lpstr>Теорема 4.1 </vt:lpstr>
      <vt:lpstr>Теорема 4.2</vt:lpstr>
      <vt:lpstr>Первинне закріплення теоретичного матеріалу</vt:lpstr>
      <vt:lpstr>Тренувальні вправи</vt:lpstr>
      <vt:lpstr>Тренувальні вправи</vt:lpstr>
      <vt:lpstr>Тренувальні вправи</vt:lpstr>
      <vt:lpstr>Тренувальні вправи</vt:lpstr>
      <vt:lpstr>Слайд 14</vt:lpstr>
      <vt:lpstr>Тренувальні вправи</vt:lpstr>
      <vt:lpstr>Вправа для повторення</vt:lpstr>
      <vt:lpstr>Домашнє завдання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KEKC</dc:creator>
  <cp:lastModifiedBy>KEKC</cp:lastModifiedBy>
  <cp:revision>9</cp:revision>
  <dcterms:created xsi:type="dcterms:W3CDTF">2012-06-25T20:29:37Z</dcterms:created>
  <dcterms:modified xsi:type="dcterms:W3CDTF">2012-06-27T07:59:03Z</dcterms:modified>
</cp:coreProperties>
</file>